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82" r:id="rId9"/>
    <p:sldId id="308" r:id="rId10"/>
    <p:sldId id="262" r:id="rId11"/>
    <p:sldId id="263" r:id="rId12"/>
    <p:sldId id="279" r:id="rId13"/>
    <p:sldId id="293" r:id="rId14"/>
    <p:sldId id="285" r:id="rId15"/>
    <p:sldId id="286" r:id="rId16"/>
    <p:sldId id="289" r:id="rId17"/>
    <p:sldId id="284" r:id="rId18"/>
    <p:sldId id="267" r:id="rId19"/>
    <p:sldId id="264" r:id="rId20"/>
    <p:sldId id="268" r:id="rId21"/>
    <p:sldId id="269" r:id="rId22"/>
    <p:sldId id="304" r:id="rId23"/>
    <p:sldId id="297" r:id="rId24"/>
    <p:sldId id="270" r:id="rId25"/>
    <p:sldId id="280" r:id="rId26"/>
    <p:sldId id="283" r:id="rId27"/>
    <p:sldId id="281" r:id="rId28"/>
    <p:sldId id="271" r:id="rId29"/>
    <p:sldId id="272" r:id="rId30"/>
    <p:sldId id="273" r:id="rId31"/>
    <p:sldId id="299" r:id="rId32"/>
    <p:sldId id="300" r:id="rId33"/>
    <p:sldId id="301" r:id="rId34"/>
    <p:sldId id="305" r:id="rId35"/>
    <p:sldId id="278" r:id="rId36"/>
    <p:sldId id="276" r:id="rId37"/>
    <p:sldId id="296" r:id="rId38"/>
    <p:sldId id="312" r:id="rId39"/>
    <p:sldId id="310" r:id="rId40"/>
    <p:sldId id="311" r:id="rId41"/>
    <p:sldId id="277" r:id="rId42"/>
    <p:sldId id="294" r:id="rId43"/>
    <p:sldId id="295" r:id="rId44"/>
    <p:sldId id="306" r:id="rId45"/>
    <p:sldId id="309" r:id="rId46"/>
    <p:sldId id="307" r:id="rId47"/>
    <p:sldId id="302" r:id="rId48"/>
    <p:sldId id="288" r:id="rId49"/>
    <p:sldId id="291" r:id="rId50"/>
    <p:sldId id="290" r:id="rId51"/>
    <p:sldId id="303" r:id="rId52"/>
    <p:sldId id="298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8" autoAdjust="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372C-7E73-4F4D-BFF1-CDD1DA044155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DE4A0-F64E-4C68-9BB3-E9D56543540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145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4A593-56FC-47A7-A34D-315AD861360F}" type="slidenum">
              <a:rPr lang="pt-BR"/>
              <a:pPr/>
              <a:t>5</a:t>
            </a:fld>
            <a:endParaRPr lang="pt-BR" dirty="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BC18B4-B225-44A1-9FBA-4E414E49C8E9}" type="slidenum">
              <a:rPr lang="pt-BR"/>
              <a:pPr/>
              <a:t>20</a:t>
            </a:fld>
            <a:endParaRPr lang="pt-BR" dirty="0"/>
          </a:p>
        </p:txBody>
      </p:sp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4883CAF-29B8-44CE-ABF7-247E46C6AC94}" type="slidenum">
              <a:rPr lang="pt-BR" sz="1200"/>
              <a:pPr algn="r"/>
              <a:t>20</a:t>
            </a:fld>
            <a:endParaRPr lang="pt-BR" sz="1200" dirty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97F53-F55C-440C-B5F1-C11BA8E3EEBC}" type="slidenum">
              <a:rPr lang="pt-BR"/>
              <a:pPr/>
              <a:t>21</a:t>
            </a:fld>
            <a:endParaRPr lang="pt-BR" dirty="0"/>
          </a:p>
        </p:txBody>
      </p:sp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7271EB1-87B5-4CC8-8465-25C9E82FF8DF}" type="slidenum">
              <a:rPr lang="pt-BR" sz="1200"/>
              <a:pPr algn="r"/>
              <a:t>21</a:t>
            </a:fld>
            <a:endParaRPr lang="pt-BR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E60AC9-3B05-4C76-971D-479F2BC23DAE}" type="slidenum">
              <a:rPr lang="pt-BR"/>
              <a:pPr/>
              <a:t>25</a:t>
            </a:fld>
            <a:endParaRPr lang="pt-BR" dirty="0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C328B8-9714-4148-BA47-14B253468B0D}" type="slidenum">
              <a:rPr lang="pt-BR"/>
              <a:pPr/>
              <a:t>26</a:t>
            </a:fld>
            <a:endParaRPr lang="pt-BR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USO  DE  LUZ  POLARIZADA  PARA  PESQUISA  DE  SÍLICA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b="1" dirty="0"/>
              <a:t>            Um meio eficiente de pesquisar sílica é o exame do corte </a:t>
            </a:r>
          </a:p>
          <a:p>
            <a:r>
              <a:rPr lang="pt-BR" b="1" dirty="0"/>
              <a:t>em </a:t>
            </a:r>
            <a:r>
              <a:rPr lang="pt-BR" b="1" u="sng" dirty="0"/>
              <a:t>luz polarizada</a:t>
            </a:r>
            <a:r>
              <a:rPr lang="pt-BR" b="1" dirty="0"/>
              <a:t>. </a:t>
            </a:r>
          </a:p>
          <a:p>
            <a:r>
              <a:rPr lang="pt-BR" b="1" dirty="0"/>
              <a:t>Para isso são necessários dois </a:t>
            </a:r>
            <a:r>
              <a:rPr lang="pt-BR" b="1" u="sng" dirty="0"/>
              <a:t>polaróides</a:t>
            </a:r>
            <a:r>
              <a:rPr lang="pt-BR" b="1" dirty="0"/>
              <a:t> (películas que polarizam a luz), </a:t>
            </a:r>
          </a:p>
          <a:p>
            <a:r>
              <a:rPr lang="pt-BR" b="1" dirty="0"/>
              <a:t>um colocado entre a fonte luminosa (lâmpada comum) e a lâmina, </a:t>
            </a:r>
          </a:p>
          <a:p>
            <a:r>
              <a:rPr lang="pt-BR" b="1" dirty="0"/>
              <a:t>e outro entre a lâmina e o olho do observador. </a:t>
            </a:r>
            <a:r>
              <a:rPr lang="pt-BR" dirty="0"/>
              <a:t> </a:t>
            </a:r>
            <a:br>
              <a:rPr lang="pt-BR" dirty="0"/>
            </a:br>
            <a:r>
              <a:rPr lang="pt-BR" b="1" dirty="0"/>
              <a:t>            A luz comum vibra em vários planos. </a:t>
            </a:r>
          </a:p>
          <a:p>
            <a:r>
              <a:rPr lang="pt-BR" b="1" dirty="0"/>
              <a:t>A luz que passa pelo primeiro polaróide </a:t>
            </a:r>
          </a:p>
          <a:p>
            <a:r>
              <a:rPr lang="pt-BR" b="1" dirty="0"/>
              <a:t>tem todos os planos de vibração bloqueados, menos um.  </a:t>
            </a:r>
          </a:p>
          <a:p>
            <a:r>
              <a:rPr lang="pt-BR" b="1" dirty="0"/>
              <a:t>Se a luz passa então pelo segundo polaróide </a:t>
            </a:r>
          </a:p>
          <a:p>
            <a:r>
              <a:rPr lang="pt-BR" b="1" dirty="0"/>
              <a:t>cujo plano é 90 graus em relação ao primeiro, </a:t>
            </a:r>
          </a:p>
          <a:p>
            <a:r>
              <a:rPr lang="pt-BR" b="1" dirty="0"/>
              <a:t>toda luz é bloqueada e o observador vê só campo escuro. </a:t>
            </a:r>
            <a:r>
              <a:rPr lang="pt-BR" dirty="0"/>
              <a:t> </a:t>
            </a:r>
            <a:br>
              <a:rPr lang="pt-BR" dirty="0"/>
            </a:br>
            <a:r>
              <a:rPr lang="pt-BR" b="1" dirty="0"/>
              <a:t>            Cristais em geral, incluindo os de sílica, </a:t>
            </a:r>
          </a:p>
          <a:p>
            <a:r>
              <a:rPr lang="pt-BR" b="1" dirty="0"/>
              <a:t>giram o plano de vibração da luz polarizada. </a:t>
            </a:r>
          </a:p>
          <a:p>
            <a:r>
              <a:rPr lang="pt-BR" b="1" dirty="0"/>
              <a:t>Portanto, a luz quando passa pelo segundo polaróide </a:t>
            </a:r>
          </a:p>
          <a:p>
            <a:r>
              <a:rPr lang="pt-BR" b="1" dirty="0"/>
              <a:t>não é totalmente bloqueada, </a:t>
            </a:r>
          </a:p>
          <a:p>
            <a:r>
              <a:rPr lang="pt-BR" b="1" dirty="0"/>
              <a:t>pois seu plano de vibração foi alterado. </a:t>
            </a:r>
          </a:p>
          <a:p>
            <a:r>
              <a:rPr lang="pt-BR" b="1" dirty="0"/>
              <a:t>Neste caso, o observador vê os cristais </a:t>
            </a:r>
          </a:p>
          <a:p>
            <a:r>
              <a:rPr lang="pt-BR" b="1" dirty="0"/>
              <a:t>como partículas brilhantes sobre um fundo escuro. 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BADC53-E1C6-49FF-BA8D-8931E23F0976}" type="slidenum">
              <a:rPr lang="pt-BR"/>
              <a:pPr/>
              <a:t>27</a:t>
            </a:fld>
            <a:endParaRPr lang="pt-BR" dirty="0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15B70-6476-466F-A9A2-B1204AD86404}" type="slidenum">
              <a:rPr lang="pt-BR"/>
              <a:pPr/>
              <a:t>28</a:t>
            </a:fld>
            <a:endParaRPr lang="pt-BR" dirty="0"/>
          </a:p>
        </p:txBody>
      </p:sp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83E51AF-B4AA-4979-8E2B-0EBED62DC6B3}" type="slidenum">
              <a:rPr lang="pt-BR" sz="1200"/>
              <a:pPr algn="r"/>
              <a:t>28</a:t>
            </a:fld>
            <a:endParaRPr lang="pt-BR" sz="1200" dirty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156424-DB9E-45C5-94B0-1B1B3189C429}" type="slidenum">
              <a:rPr lang="pt-BR"/>
              <a:pPr/>
              <a:t>30</a:t>
            </a:fld>
            <a:endParaRPr lang="pt-BR" dirty="0"/>
          </a:p>
        </p:txBody>
      </p:sp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55DDE09-DFB0-4BFA-89B1-D54FF22C5F80}" type="slidenum">
              <a:rPr lang="pt-BR" sz="1200"/>
              <a:pPr algn="r"/>
              <a:t>30</a:t>
            </a:fld>
            <a:endParaRPr lang="pt-BR" sz="1200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156424-DB9E-45C5-94B0-1B1B3189C429}" type="slidenum">
              <a:rPr lang="pt-BR"/>
              <a:pPr/>
              <a:t>31</a:t>
            </a:fld>
            <a:endParaRPr lang="pt-BR" dirty="0"/>
          </a:p>
        </p:txBody>
      </p:sp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55DDE09-DFB0-4BFA-89B1-D54FF22C5F80}" type="slidenum">
              <a:rPr lang="pt-BR" sz="1200"/>
              <a:pPr algn="r"/>
              <a:t>31</a:t>
            </a:fld>
            <a:endParaRPr lang="pt-BR" sz="1200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9EB6A5-8FE7-4722-BA2B-EE30C8B124DA}" type="slidenum">
              <a:rPr lang="pt-BR"/>
              <a:pPr/>
              <a:t>35</a:t>
            </a:fld>
            <a:endParaRPr lang="pt-BR" dirty="0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81D55-7AAC-4E9E-AB28-52491D76479C}" type="slidenum">
              <a:rPr lang="pt-BR"/>
              <a:pPr/>
              <a:t>37</a:t>
            </a:fld>
            <a:endParaRPr lang="pt-BR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E65728-E6A6-4803-A537-D3191F6269B5}" type="slidenum">
              <a:rPr lang="pt-BR"/>
              <a:pPr/>
              <a:t>8</a:t>
            </a:fld>
            <a:endParaRPr lang="pt-BR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2C71D-4356-44F3-9A69-E4F3699B62F2}" type="slidenum">
              <a:rPr lang="pt-BR" sz="1200"/>
              <a:pPr eaLnBrk="1" hangingPunct="1"/>
              <a:t>40</a:t>
            </a:fld>
            <a:endParaRPr lang="pt-B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FE13DE-245B-4232-80AA-A590F56E8AEA}" type="slidenum">
              <a:rPr lang="pt-BR"/>
              <a:pPr/>
              <a:t>42</a:t>
            </a:fld>
            <a:endParaRPr lang="pt-BR" dirty="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5EE14E-577E-4DB3-89D1-0231B70C2B61}" type="slidenum">
              <a:rPr lang="pt-BR"/>
              <a:pPr/>
              <a:t>43</a:t>
            </a:fld>
            <a:endParaRPr lang="pt-BR" dirty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066FCF-C88A-431C-8213-01112DDEEAC8}" type="slidenum">
              <a:rPr lang="pt-BR"/>
              <a:pPr/>
              <a:t>44</a:t>
            </a:fld>
            <a:endParaRPr lang="pt-BR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Houve o registro de um óbito por silicose em 1984. Não conseguimos ter acesso à declaração de óbito para estudar o caso. Hipóteses: 1) caso diagnosticado no vizinho Piauí? 1) percuciência do médico que preencheu a declaração?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81D55-7AAC-4E9E-AB28-52491D76479C}" type="slidenum">
              <a:rPr lang="pt-BR"/>
              <a:pPr/>
              <a:t>45</a:t>
            </a:fld>
            <a:endParaRPr lang="pt-BR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A9D1B8-8855-42FF-AB89-0F6C76482775}" type="slidenum">
              <a:rPr lang="pt-BR"/>
              <a:pPr/>
              <a:t>10</a:t>
            </a:fld>
            <a:endParaRPr lang="pt-BR" dirty="0"/>
          </a:p>
        </p:txBody>
      </p:sp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40E426-81C1-4120-AC2F-92CC6F90C237}" type="slidenum">
              <a:rPr lang="pt-BR" sz="1200"/>
              <a:pPr algn="r"/>
              <a:t>10</a:t>
            </a:fld>
            <a:endParaRPr lang="pt-BR" sz="1200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66055-D301-430D-A8D3-107E10B9D4BC}" type="slidenum">
              <a:rPr lang="pt-BR"/>
              <a:pPr/>
              <a:t>11</a:t>
            </a:fld>
            <a:endParaRPr lang="pt-BR" dirty="0"/>
          </a:p>
        </p:txBody>
      </p:sp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7F8C2B9-8EA7-48A5-B456-2FEF8C634A77}" type="slidenum">
              <a:rPr lang="pt-BR" sz="1200"/>
              <a:pPr algn="r"/>
              <a:t>11</a:t>
            </a:fld>
            <a:endParaRPr lang="pt-BR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C7C8B-00B0-4058-93D9-27ADEF8C4D89}" type="slidenum">
              <a:rPr lang="pt-BR"/>
              <a:pPr/>
              <a:t>12</a:t>
            </a:fld>
            <a:endParaRPr lang="pt-BR" dirty="0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C7C8B-00B0-4058-93D9-27ADEF8C4D89}" type="slidenum">
              <a:rPr lang="pt-BR"/>
              <a:pPr/>
              <a:t>13</a:t>
            </a:fld>
            <a:endParaRPr lang="pt-BR" dirty="0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8D5FD-0511-41F1-A2EA-59A756F2EDF9}" type="slidenum">
              <a:rPr lang="pt-BR"/>
              <a:pPr/>
              <a:t>14</a:t>
            </a:fld>
            <a:endParaRPr lang="pt-BR" dirty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6BB958-53FB-4386-82A3-42DD070B1892}" type="slidenum">
              <a:rPr lang="pt-BR"/>
              <a:pPr/>
              <a:t>15</a:t>
            </a:fld>
            <a:endParaRPr lang="pt-BR" dirty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075233-B103-41C2-A0E5-6DBB96EA5EF8}" type="slidenum">
              <a:rPr lang="pt-BR"/>
              <a:pPr/>
              <a:t>17</a:t>
            </a:fld>
            <a:endParaRPr lang="pt-BR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5D6210-6FB2-4FD9-B876-D50D431271C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2" name="Retângulo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BR" dirty="0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7" name="Retângulo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pPr/>
              <a:t>24/10/2014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pt.org.br/" TargetMode="External"/><Relationship Id="rId2" Type="http://schemas.openxmlformats.org/officeDocument/2006/relationships/hyperlink" Target="http://www.fundacentro.gov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vsms.saude.gov.br/bvs/publicacoes/protocolo_pneumoconioses.pdf" TargetMode="External"/><Relationship Id="rId5" Type="http://schemas.openxmlformats.org/officeDocument/2006/relationships/hyperlink" Target="http://www.pneumoatual.com.br/" TargetMode="External"/><Relationship Id="rId4" Type="http://schemas.openxmlformats.org/officeDocument/2006/relationships/hyperlink" Target="http://www.jornaldepneumologia.com.br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airblog-pg.blogspot.com.br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528" y="2492896"/>
            <a:ext cx="8568952" cy="1107554"/>
          </a:xfrm>
        </p:spPr>
        <p:txBody>
          <a:bodyPr>
            <a:noAutofit/>
          </a:bodyPr>
          <a:lstStyle/>
          <a:p>
            <a:pPr algn="ctr"/>
            <a:r>
              <a:rPr lang="pt-BR" sz="7200" dirty="0" smtClean="0"/>
              <a:t>PNEUMOCONIOSES</a:t>
            </a:r>
            <a:br>
              <a:rPr lang="pt-BR" sz="7200" dirty="0" smtClean="0"/>
            </a:br>
            <a:endParaRPr lang="pt-BR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5229200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pt-BR" sz="3200" dirty="0" smtClean="0"/>
              <a:t>Palestra ministrada por Dr. Paulo Gurgel </a:t>
            </a:r>
          </a:p>
          <a:p>
            <a:pPr algn="ctr"/>
            <a:r>
              <a:rPr lang="pt-BR" sz="3200" dirty="0" smtClean="0"/>
              <a:t>na Associação Cearense de Medicina do Trabalho </a:t>
            </a:r>
          </a:p>
          <a:p>
            <a:pPr algn="ctr"/>
            <a:r>
              <a:rPr lang="pt-BR" sz="3200" dirty="0" smtClean="0"/>
              <a:t>(ACEMT), em 24/10/2014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4430713" y="3860800"/>
            <a:ext cx="7747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2400" b="1" dirty="0"/>
              <a:t>Si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Sílica</a:t>
            </a:r>
            <a:endParaRPr lang="pt-BR" sz="5400" dirty="0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783138" y="2420938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 flipV="1">
            <a:off x="4716463" y="4724400"/>
            <a:ext cx="1223962" cy="681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flipH="1" flipV="1">
            <a:off x="3592513" y="4724400"/>
            <a:ext cx="1195387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 flipV="1">
            <a:off x="3592513" y="2349500"/>
            <a:ext cx="1195387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 flipH="1" flipV="1">
            <a:off x="4783138" y="2420938"/>
            <a:ext cx="1195387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 flipV="1">
            <a:off x="3587750" y="4724400"/>
            <a:ext cx="2390775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4502150" y="2060575"/>
            <a:ext cx="561975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2400" b="1" dirty="0"/>
              <a:t>O</a:t>
            </a: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5978525" y="4508500"/>
            <a:ext cx="492125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2400" b="1" dirty="0"/>
              <a:t>O</a:t>
            </a:r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4502150" y="5373688"/>
            <a:ext cx="631825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2400" b="1" dirty="0"/>
              <a:t>O</a:t>
            </a: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3165475" y="4581525"/>
            <a:ext cx="42227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pt-BR" sz="2400" b="1" dirty="0"/>
              <a:t>O</a:t>
            </a:r>
          </a:p>
        </p:txBody>
      </p:sp>
      <p:sp>
        <p:nvSpPr>
          <p:cNvPr id="44046" name="Rectangle 14"/>
          <p:cNvSpPr>
            <a:spLocks noChangeArrowheads="1"/>
          </p:cNvSpPr>
          <p:nvPr/>
        </p:nvSpPr>
        <p:spPr bwMode="auto">
          <a:xfrm>
            <a:off x="2555875" y="5949280"/>
            <a:ext cx="4464397" cy="6197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2400" b="1" dirty="0" smtClean="0"/>
              <a:t>QUARTZO</a:t>
            </a:r>
            <a:endParaRPr lang="pt-B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Da sílica à silicose</a:t>
            </a:r>
            <a:endParaRPr lang="pt-BR" sz="54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203848" y="1772816"/>
            <a:ext cx="5940152" cy="4627984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pt-BR" dirty="0"/>
              <a:t>SÍLICA</a:t>
            </a:r>
          </a:p>
          <a:p>
            <a:pPr algn="ctr">
              <a:buFontTx/>
              <a:buNone/>
            </a:pPr>
            <a:r>
              <a:rPr lang="pt-BR" dirty="0"/>
              <a:t>Forma cristalina - livre</a:t>
            </a:r>
          </a:p>
          <a:p>
            <a:pPr algn="ctr">
              <a:buFontTx/>
              <a:buNone/>
            </a:pPr>
            <a:r>
              <a:rPr lang="pt-BR" dirty="0"/>
              <a:t>Recém-fragmentada </a:t>
            </a:r>
            <a:r>
              <a:rPr lang="pt-BR" sz="1600" dirty="0"/>
              <a:t>(freshly crushed)</a:t>
            </a:r>
            <a:endParaRPr lang="pt-BR" dirty="0"/>
          </a:p>
          <a:p>
            <a:pPr algn="ctr">
              <a:buFontTx/>
              <a:buNone/>
            </a:pPr>
            <a:r>
              <a:rPr lang="pt-BR" dirty="0"/>
              <a:t>Concentração</a:t>
            </a:r>
          </a:p>
          <a:p>
            <a:pPr algn="ctr">
              <a:buFontTx/>
              <a:buNone/>
            </a:pPr>
            <a:r>
              <a:rPr lang="pt-BR" dirty="0"/>
              <a:t>Fração respirável</a:t>
            </a:r>
          </a:p>
          <a:p>
            <a:pPr algn="ctr">
              <a:buFontTx/>
              <a:buNone/>
            </a:pPr>
            <a:r>
              <a:rPr lang="pt-BR" dirty="0"/>
              <a:t>Tempo de exposição</a:t>
            </a:r>
          </a:p>
          <a:p>
            <a:pPr algn="ctr">
              <a:buFontTx/>
              <a:buNone/>
            </a:pPr>
            <a:r>
              <a:rPr lang="pt-BR" dirty="0"/>
              <a:t>Reação tecidual</a:t>
            </a:r>
          </a:p>
          <a:p>
            <a:pPr algn="ctr">
              <a:buFontTx/>
              <a:buNone/>
            </a:pPr>
            <a:r>
              <a:rPr lang="pt-BR" b="1" dirty="0">
                <a:solidFill>
                  <a:srgbClr val="FF0000"/>
                </a:solidFill>
              </a:rPr>
              <a:t>SILICOSE</a:t>
            </a:r>
          </a:p>
        </p:txBody>
      </p:sp>
      <p:graphicFrame>
        <p:nvGraphicFramePr>
          <p:cNvPr id="26625" name="Object 4"/>
          <p:cNvGraphicFramePr>
            <a:graphicFrameLocks noChangeAspect="1"/>
          </p:cNvGraphicFramePr>
          <p:nvPr/>
        </p:nvGraphicFramePr>
        <p:xfrm>
          <a:off x="251520" y="1700808"/>
          <a:ext cx="2879725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Foto do Photo Editor" r:id="rId4" imgW="2505425" imgH="4514286" progId="">
                  <p:embed/>
                </p:oleObj>
              </mc:Choice>
              <mc:Fallback>
                <p:oleObj name="Foto do Photo Editor" r:id="rId4" imgW="2505425" imgH="451428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700808"/>
                        <a:ext cx="2879725" cy="451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950696" cy="1198240"/>
          </a:xfrm>
        </p:spPr>
        <p:txBody>
          <a:bodyPr>
            <a:normAutofit/>
          </a:bodyPr>
          <a:lstStyle/>
          <a:p>
            <a:r>
              <a:rPr lang="pt-BR" sz="5400" dirty="0" smtClean="0"/>
              <a:t>Risco de adoecimento</a:t>
            </a:r>
            <a:endParaRPr lang="pt-BR" sz="5400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4680520" cy="4104456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None/>
            </a:pPr>
            <a:r>
              <a:rPr lang="pt-BR" sz="2800" dirty="0"/>
              <a:t>	O risco da doença existe quando há &gt; 7,5% de sílica livre na fração de poeira respirável </a:t>
            </a:r>
            <a:r>
              <a:rPr lang="pt-BR" sz="2800" dirty="0" smtClean="0"/>
              <a:t>(</a:t>
            </a:r>
            <a:r>
              <a:rPr lang="pt-BR" sz="2800" dirty="0" smtClean="0">
                <a:solidFill>
                  <a:srgbClr val="FF0000"/>
                </a:solidFill>
              </a:rPr>
              <a:t>partículas com diâmetros de 5 a 0,3 milimicra</a:t>
            </a:r>
            <a:r>
              <a:rPr lang="pt-BR" sz="2800" dirty="0" smtClean="0"/>
              <a:t>) ou </a:t>
            </a:r>
            <a:r>
              <a:rPr lang="pt-BR" sz="2800" dirty="0"/>
              <a:t>quando, mesmo abaixo deste valor, o limite de tolerância para a sílica é ultrapassado.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2848708" y="16525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pt-BR" dirty="0"/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2848708" y="16525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pt-BR" dirty="0"/>
          </a:p>
        </p:txBody>
      </p:sp>
      <p:pic>
        <p:nvPicPr>
          <p:cNvPr id="1679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4369" y="2057401"/>
            <a:ext cx="3446585" cy="3552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950696" cy="1198240"/>
          </a:xfrm>
        </p:spPr>
        <p:txBody>
          <a:bodyPr>
            <a:normAutofit/>
          </a:bodyPr>
          <a:lstStyle/>
          <a:p>
            <a:r>
              <a:rPr lang="pt-BR" sz="5400" dirty="0" smtClean="0"/>
              <a:t>Limites de tolerância</a:t>
            </a:r>
            <a:endParaRPr lang="pt-BR" sz="5400" dirty="0"/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2848708" y="16525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pt-BR" dirty="0"/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2848708" y="16525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pt-BR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536" y="2204864"/>
            <a:ext cx="8352928" cy="3891136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marR="0" lvl="0" indent="-3200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Para o quartzo: 0,1 mg/m3</a:t>
            </a:r>
          </a:p>
          <a:p>
            <a:pPr marL="438912" marR="0" lvl="0" indent="-3200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Isto significa dizer que a maioria dos trabalhadores, expostos ao quartzo em concentração de poeira respirável abaixo deste limite, não adoecerá de silicose, exceto em casos de hipersuscetibilidade</a:t>
            </a:r>
          </a:p>
          <a:p>
            <a:pPr marL="438912" marR="0" lvl="0" indent="-32004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Para a terra diatomácea: 10 mg/m3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>
          <a:xfrm>
            <a:off x="1187624" y="1628800"/>
            <a:ext cx="7086600" cy="503872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pt-BR" dirty="0"/>
              <a:t>SÍLICA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dirty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pt-BR" dirty="0"/>
              <a:t>Fagocitose por macrófagos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dirty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pt-BR" dirty="0"/>
              <a:t>Autólise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dirty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pt-BR" dirty="0"/>
              <a:t>Liberação de mediadores</a:t>
            </a:r>
          </a:p>
          <a:p>
            <a:pPr lvl="2" algn="ctr">
              <a:lnSpc>
                <a:spcPct val="90000"/>
              </a:lnSpc>
              <a:buFontTx/>
              <a:buNone/>
            </a:pPr>
            <a:r>
              <a:rPr lang="pt-BR" dirty="0"/>
              <a:t>						</a:t>
            </a:r>
          </a:p>
          <a:p>
            <a:pPr lvl="2" algn="ctr">
              <a:lnSpc>
                <a:spcPct val="90000"/>
              </a:lnSpc>
              <a:buFontTx/>
              <a:buNone/>
            </a:pPr>
            <a:endParaRPr lang="pt-BR" dirty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pt-BR" dirty="0"/>
              <a:t>Nódulo e fibrose</a:t>
            </a: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4713288" y="209932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H="1">
            <a:off x="4713288" y="2968178"/>
            <a:ext cx="3175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4713288" y="382751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713288" y="482304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H="1">
            <a:off x="2109788" y="3657600"/>
            <a:ext cx="1970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2109788" y="1844824"/>
            <a:ext cx="13940" cy="1812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2109788" y="1844824"/>
            <a:ext cx="203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6443662" y="2996951"/>
            <a:ext cx="545" cy="14401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950696" cy="1198240"/>
          </a:xfrm>
        </p:spPr>
        <p:txBody>
          <a:bodyPr>
            <a:normAutofit/>
          </a:bodyPr>
          <a:lstStyle/>
          <a:p>
            <a:r>
              <a:rPr lang="pt-BR" sz="6000" dirty="0" smtClean="0"/>
              <a:t>Patogênese</a:t>
            </a:r>
            <a:endParaRPr lang="pt-BR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086600" cy="936625"/>
          </a:xfrm>
        </p:spPr>
        <p:txBody>
          <a:bodyPr>
            <a:normAutofit/>
          </a:bodyPr>
          <a:lstStyle/>
          <a:p>
            <a:r>
              <a:rPr lang="pt-BR" sz="4800" dirty="0" smtClean="0"/>
              <a:t>Lesão básica</a:t>
            </a:r>
            <a:endParaRPr lang="pt-BR" sz="4800" dirty="0"/>
          </a:p>
        </p:txBody>
      </p:sp>
      <p:sp>
        <p:nvSpPr>
          <p:cNvPr id="25603" name="Oval 3" descr="Tijolo na horizontal"/>
          <p:cNvSpPr>
            <a:spLocks noChangeArrowheads="1"/>
          </p:cNvSpPr>
          <p:nvPr/>
        </p:nvSpPr>
        <p:spPr bwMode="auto">
          <a:xfrm>
            <a:off x="2601913" y="2060575"/>
            <a:ext cx="4418012" cy="4340225"/>
          </a:xfrm>
          <a:prstGeom prst="ellipse">
            <a:avLst/>
          </a:prstGeom>
          <a:pattFill prst="horzBrick">
            <a:fgClr>
              <a:schemeClr val="bg1"/>
            </a:fgClr>
            <a:bgClr>
              <a:srgbClr val="FFFFFF"/>
            </a:bgClr>
          </a:patt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400" b="1" dirty="0"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400" b="1" dirty="0"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400" b="1" dirty="0"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Nódulo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com uma zona central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de fibrose hialina,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circundada por uma reação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inflamatória mediada por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macrófagos, linfócitos e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plasmócitos.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Identificação de material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r>
              <a:rPr lang="pt-BR" sz="2000" b="1" dirty="0">
                <a:latin typeface="Tahoma" pitchFamily="34" charset="0"/>
              </a:rPr>
              <a:t>inorgânico possível.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000" b="1" dirty="0"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000" b="1" dirty="0"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pt-BR" sz="2800" b="1" dirty="0">
              <a:latin typeface="Tahoma" pitchFamily="34" charset="0"/>
            </a:endParaRPr>
          </a:p>
          <a:p>
            <a:pPr algn="ctr"/>
            <a:endParaRPr kumimoji="1" lang="pt-B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Formas de silicose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5576" y="1628800"/>
            <a:ext cx="7848872" cy="4680520"/>
          </a:xfrm>
          <a:ln w="38100">
            <a:noFill/>
          </a:ln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Crônica</a:t>
            </a:r>
          </a:p>
          <a:p>
            <a:pPr lvl="1"/>
            <a:r>
              <a:rPr lang="pt-BR" dirty="0" smtClean="0"/>
              <a:t>10 a 20 anos (*)</a:t>
            </a:r>
          </a:p>
          <a:p>
            <a:pPr lvl="1"/>
            <a:r>
              <a:rPr lang="pt-BR" dirty="0" smtClean="0"/>
              <a:t>Pequenos nódulos pulmonares e reação ganglionar</a:t>
            </a:r>
          </a:p>
          <a:p>
            <a:pPr lvl="1"/>
            <a:r>
              <a:rPr lang="pt-BR" dirty="0" smtClean="0"/>
              <a:t>Trabalho com cerâmica (exemplo)</a:t>
            </a:r>
          </a:p>
          <a:p>
            <a:r>
              <a:rPr lang="pt-BR" dirty="0" smtClean="0"/>
              <a:t>Acelerada</a:t>
            </a:r>
          </a:p>
          <a:p>
            <a:pPr lvl="1"/>
            <a:r>
              <a:rPr lang="pt-BR" dirty="0" smtClean="0"/>
              <a:t>5 a 10 anos (*)</a:t>
            </a:r>
          </a:p>
          <a:p>
            <a:pPr lvl="1"/>
            <a:r>
              <a:rPr lang="pt-BR" dirty="0" smtClean="0"/>
              <a:t>Fibrose maciça progressiva e massas</a:t>
            </a:r>
          </a:p>
          <a:p>
            <a:pPr lvl="1"/>
            <a:r>
              <a:rPr lang="pt-BR" dirty="0" smtClean="0"/>
              <a:t>Perfuração de poços (exemplo)</a:t>
            </a:r>
          </a:p>
          <a:p>
            <a:r>
              <a:rPr lang="pt-BR" dirty="0" smtClean="0"/>
              <a:t>Aguda</a:t>
            </a:r>
          </a:p>
          <a:p>
            <a:pPr lvl="1"/>
            <a:r>
              <a:rPr lang="pt-BR" dirty="0" smtClean="0"/>
              <a:t>Poucos meses a 5 anos (*)</a:t>
            </a:r>
          </a:p>
          <a:p>
            <a:pPr lvl="1"/>
            <a:r>
              <a:rPr lang="pt-BR" dirty="0" smtClean="0"/>
              <a:t>Proteinose alveolar + fibrose intersticial</a:t>
            </a:r>
          </a:p>
          <a:p>
            <a:pPr lvl="1"/>
            <a:r>
              <a:rPr lang="pt-BR" dirty="0" smtClean="0"/>
              <a:t>Jateamento com areia e moagem de pedra (exemplos)</a:t>
            </a:r>
          </a:p>
        </p:txBody>
      </p:sp>
      <p:sp>
        <p:nvSpPr>
          <p:cNvPr id="4" name="Retângulo 3"/>
          <p:cNvSpPr/>
          <p:nvPr/>
        </p:nvSpPr>
        <p:spPr>
          <a:xfrm>
            <a:off x="5292080" y="6237312"/>
            <a:ext cx="3384376" cy="476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(*) após o início da exposição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 smtClean="0"/>
              <a:t>Sintomas</a:t>
            </a:r>
            <a:endParaRPr lang="pt-BR" sz="4800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44824"/>
            <a:ext cx="8219256" cy="46083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800" dirty="0"/>
              <a:t>ASSINTOMÁTICO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-------------------------HC-----------------------------</a:t>
            </a:r>
          </a:p>
          <a:p>
            <a:pPr>
              <a:lnSpc>
                <a:spcPct val="90000"/>
              </a:lnSpc>
            </a:pPr>
            <a:r>
              <a:rPr lang="pt-BR" sz="2800" dirty="0" smtClean="0"/>
              <a:t>Dispneia</a:t>
            </a:r>
            <a:endParaRPr lang="pt-BR" sz="2800" dirty="0"/>
          </a:p>
          <a:p>
            <a:pPr>
              <a:lnSpc>
                <a:spcPct val="90000"/>
              </a:lnSpc>
            </a:pPr>
            <a:r>
              <a:rPr lang="pt-BR" sz="2800" dirty="0"/>
              <a:t>Tosse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Dor torácica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Emagrecimento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--------------------------------------------------------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Expectoração </a:t>
            </a:r>
            <a:r>
              <a:rPr lang="pt-BR" sz="2800" dirty="0">
                <a:sym typeface="Wingdings" pitchFamily="2" charset="2"/>
              </a:rPr>
              <a:t> aumento e purulência</a:t>
            </a:r>
          </a:p>
          <a:p>
            <a:pPr>
              <a:lnSpc>
                <a:spcPct val="90000"/>
              </a:lnSpc>
            </a:pPr>
            <a:r>
              <a:rPr lang="pt-BR" sz="2800" dirty="0">
                <a:sym typeface="Wingdings" pitchFamily="2" charset="2"/>
              </a:rPr>
              <a:t>Febre</a:t>
            </a:r>
          </a:p>
          <a:p>
            <a:pPr>
              <a:lnSpc>
                <a:spcPct val="90000"/>
              </a:lnSpc>
            </a:pPr>
            <a:r>
              <a:rPr lang="pt-BR" sz="2800" dirty="0"/>
              <a:t>+ 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Diagnóstico</a:t>
            </a:r>
            <a:endParaRPr lang="pt-BR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80928"/>
            <a:ext cx="8435280" cy="2664296"/>
          </a:xfrm>
        </p:spPr>
        <p:txBody>
          <a:bodyPr/>
          <a:lstStyle/>
          <a:p>
            <a:r>
              <a:rPr lang="pt-BR" dirty="0"/>
              <a:t>Profissão atual ou anterior reconhecida como </a:t>
            </a:r>
            <a:r>
              <a:rPr lang="pt-BR" dirty="0" smtClean="0"/>
              <a:t>sendo de </a:t>
            </a:r>
            <a:r>
              <a:rPr lang="pt-BR" dirty="0"/>
              <a:t>risco para a silicose.</a:t>
            </a:r>
          </a:p>
          <a:p>
            <a:r>
              <a:rPr lang="pt-BR" dirty="0"/>
              <a:t>Radiografia de tórax de boa qualidade, </a:t>
            </a:r>
          </a:p>
          <a:p>
            <a:pPr>
              <a:buFontTx/>
              <a:buNone/>
            </a:pPr>
            <a:r>
              <a:rPr lang="pt-BR" dirty="0"/>
              <a:t>	lida por </a:t>
            </a:r>
            <a:r>
              <a:rPr lang="pt-BR" dirty="0" smtClean="0"/>
              <a:t>especialistas.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C:\Arquivos de programas\Arquivos comuns\Microsoft Shared\Clipart\cagcat50\PE01838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3837" y="1989138"/>
            <a:ext cx="3678226" cy="352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Profissões</a:t>
            </a:r>
            <a:endParaRPr lang="pt-BR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72817"/>
            <a:ext cx="8363272" cy="4627984"/>
          </a:xfrm>
        </p:spPr>
        <p:txBody>
          <a:bodyPr>
            <a:normAutofit/>
          </a:bodyPr>
          <a:lstStyle/>
          <a:p>
            <a:r>
              <a:rPr lang="pt-BR" sz="4000" dirty="0">
                <a:cs typeface="Arial" pitchFamily="34" charset="0"/>
              </a:rPr>
              <a:t>Poços</a:t>
            </a:r>
          </a:p>
          <a:p>
            <a:r>
              <a:rPr lang="pt-BR" sz="4000" dirty="0">
                <a:cs typeface="Arial" pitchFamily="34" charset="0"/>
              </a:rPr>
              <a:t>Pedreiras</a:t>
            </a:r>
          </a:p>
          <a:p>
            <a:r>
              <a:rPr lang="pt-BR" sz="4000" dirty="0">
                <a:cs typeface="Arial" pitchFamily="34" charset="0"/>
              </a:rPr>
              <a:t>Minas</a:t>
            </a:r>
          </a:p>
          <a:p>
            <a:r>
              <a:rPr lang="pt-BR" sz="4000" dirty="0">
                <a:cs typeface="Arial" pitchFamily="34" charset="0"/>
              </a:rPr>
              <a:t>Jateamento de areia</a:t>
            </a:r>
          </a:p>
          <a:p>
            <a:r>
              <a:rPr lang="pt-BR" sz="4000" dirty="0">
                <a:cs typeface="Arial" pitchFamily="34" charset="0"/>
              </a:rPr>
              <a:t>Cerâmicas</a:t>
            </a:r>
          </a:p>
          <a:p>
            <a:r>
              <a:rPr lang="pt-BR" sz="4000" dirty="0" smtClean="0">
                <a:cs typeface="Arial" pitchFamily="34" charset="0"/>
              </a:rPr>
              <a:t>Outras</a:t>
            </a:r>
            <a:endParaRPr lang="pt-BR" sz="4000" dirty="0">
              <a:cs typeface="Arial" pitchFamily="34" charset="0"/>
            </a:endParaRP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640960" cy="1484784"/>
          </a:xfrm>
        </p:spPr>
        <p:txBody>
          <a:bodyPr>
            <a:normAutofit/>
          </a:bodyPr>
          <a:lstStyle/>
          <a:p>
            <a:r>
              <a:rPr lang="pt-BR" sz="5400" dirty="0" smtClean="0"/>
              <a:t>Roteiro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184576"/>
          </a:xfrm>
          <a:ln w="38100">
            <a:noFill/>
          </a:ln>
        </p:spPr>
        <p:txBody>
          <a:bodyPr>
            <a:normAutofit lnSpcReduction="10000"/>
          </a:bodyPr>
          <a:lstStyle/>
          <a:p>
            <a:r>
              <a:rPr lang="pt-BR" sz="4000" dirty="0" smtClean="0"/>
              <a:t>Pneumoconioses</a:t>
            </a:r>
          </a:p>
          <a:p>
            <a:r>
              <a:rPr lang="pt-BR" sz="4000" dirty="0" smtClean="0"/>
              <a:t>Silicose</a:t>
            </a:r>
          </a:p>
          <a:p>
            <a:pPr lvl="1"/>
            <a:r>
              <a:rPr lang="pt-BR" sz="3600" dirty="0" err="1" smtClean="0"/>
              <a:t>Silicotuberculose</a:t>
            </a:r>
            <a:endParaRPr lang="pt-BR" sz="3600" dirty="0" smtClean="0"/>
          </a:p>
          <a:p>
            <a:r>
              <a:rPr lang="pt-BR" sz="4000" dirty="0" smtClean="0"/>
              <a:t>Doenças asbesto-associadas</a:t>
            </a:r>
          </a:p>
          <a:p>
            <a:r>
              <a:rPr lang="pt-BR" sz="4000" dirty="0" smtClean="0"/>
              <a:t>P. dos trabalhadores de carvão</a:t>
            </a:r>
          </a:p>
          <a:p>
            <a:r>
              <a:rPr lang="pt-BR" sz="4000" dirty="0" smtClean="0"/>
              <a:t>Silicose no Brasil e no Ceará</a:t>
            </a:r>
          </a:p>
          <a:p>
            <a:r>
              <a:rPr lang="pt-BR" sz="4000" dirty="0" smtClean="0"/>
              <a:t>Curiosidades em </a:t>
            </a:r>
            <a:r>
              <a:rPr lang="pt-BR" sz="4000" dirty="0" err="1" smtClean="0"/>
              <a:t>pneumoconioses</a:t>
            </a:r>
            <a:r>
              <a:rPr lang="pt-BR" sz="4000" dirty="0" smtClean="0"/>
              <a:t> e assuntos afins</a:t>
            </a:r>
          </a:p>
          <a:p>
            <a:r>
              <a:rPr lang="pt-BR" sz="4000" dirty="0" smtClean="0"/>
              <a:t>Discussão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g01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981200"/>
            <a:ext cx="353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Pg01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981200"/>
            <a:ext cx="3276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914400" y="5181600"/>
            <a:ext cx="3505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2400" b="1" dirty="0">
                <a:latin typeface="Times New Roman" pitchFamily="18" charset="0"/>
              </a:rPr>
              <a:t>SIMPLES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34000" y="5105400"/>
            <a:ext cx="3276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2400" b="1" dirty="0">
                <a:latin typeface="Times New Roman" pitchFamily="18" charset="0"/>
              </a:rPr>
              <a:t>COMPLICADA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19256" cy="1113312"/>
          </a:xfrm>
        </p:spPr>
        <p:txBody>
          <a:bodyPr>
            <a:normAutofit/>
          </a:bodyPr>
          <a:lstStyle/>
          <a:p>
            <a:r>
              <a:rPr lang="pt-BR" dirty="0" smtClean="0"/>
              <a:t>RxT: formas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3"/>
          <p:cNvGraphicFramePr>
            <a:graphicFrameLocks noChangeAspect="1"/>
          </p:cNvGraphicFramePr>
          <p:nvPr/>
        </p:nvGraphicFramePr>
        <p:xfrm>
          <a:off x="2538413" y="1844675"/>
          <a:ext cx="412115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Imagem de bitmap" r:id="rId4" imgW="4123810" imgH="3629532" progId="PBrush">
                  <p:embed/>
                </p:oleObj>
              </mc:Choice>
              <mc:Fallback>
                <p:oleObj name="Imagem de bitmap" r:id="rId4" imgW="4123810" imgH="3629532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1844675"/>
                        <a:ext cx="412115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Silicotuberculose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Temp\Epifig103b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3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TCAR</a:t>
            </a:r>
            <a:endParaRPr lang="pt-BR" dirty="0"/>
          </a:p>
        </p:txBody>
      </p:sp>
      <p:pic>
        <p:nvPicPr>
          <p:cNvPr id="4" name="Espaço Reservado para Conteúdo 3" descr="TCA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7583" y="2087127"/>
            <a:ext cx="5902730" cy="42942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exames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636912"/>
            <a:ext cx="8219256" cy="2683768"/>
          </a:xfrm>
        </p:spPr>
        <p:txBody>
          <a:bodyPr>
            <a:normAutofit/>
          </a:bodyPr>
          <a:lstStyle/>
          <a:p>
            <a:pPr algn="just">
              <a:buFontTx/>
              <a:buNone/>
            </a:pPr>
            <a:r>
              <a:rPr lang="pt-BR" sz="3600" dirty="0"/>
              <a:t>		Casos difíceis podem necessitar de muitos outros exames para se confirmar o diagnóstico, inclusive  da realização de biópsias </a:t>
            </a:r>
            <a:r>
              <a:rPr lang="pt-BR" sz="3600" dirty="0" smtClean="0"/>
              <a:t>pulmonares.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24936" cy="1340768"/>
          </a:xfrm>
        </p:spPr>
        <p:txBody>
          <a:bodyPr>
            <a:normAutofit/>
          </a:bodyPr>
          <a:lstStyle/>
          <a:p>
            <a:r>
              <a:rPr lang="pt-BR" dirty="0" smtClean="0"/>
              <a:t>Biópsia. Quando indicar</a:t>
            </a:r>
            <a:endParaRPr lang="pt-BR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556792"/>
            <a:ext cx="8640960" cy="4968552"/>
          </a:xfrm>
        </p:spPr>
        <p:txBody>
          <a:bodyPr>
            <a:noAutofit/>
          </a:bodyPr>
          <a:lstStyle/>
          <a:p>
            <a:pPr algn="just"/>
            <a:r>
              <a:rPr lang="pt-BR" dirty="0"/>
              <a:t>História ocupacional ausente ou incaracterística</a:t>
            </a:r>
          </a:p>
          <a:p>
            <a:pPr algn="just"/>
            <a:r>
              <a:rPr lang="pt-BR" dirty="0"/>
              <a:t>História de exposição a agentes desconhecidos</a:t>
            </a:r>
          </a:p>
          <a:p>
            <a:pPr algn="just"/>
            <a:r>
              <a:rPr lang="pt-BR" dirty="0"/>
              <a:t>Aspecto radiológico discordante com a exposição</a:t>
            </a:r>
          </a:p>
          <a:p>
            <a:pPr algn="just"/>
            <a:r>
              <a:rPr lang="pt-BR" dirty="0"/>
              <a:t>História de exposição, sintomas e sinais clínicos pertinentes, função pulmonar alterada, porém com a radiografia e a tomografia de tórax normais</a:t>
            </a:r>
          </a:p>
          <a:p>
            <a:pPr algn="just"/>
            <a:r>
              <a:rPr lang="pt-BR" dirty="0"/>
              <a:t>Disputa judicial após discordância entre leitores radiológicos capacitados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Microscopia</a:t>
            </a:r>
            <a:endParaRPr lang="pt-BR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413" y="2254250"/>
            <a:ext cx="7877175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3816424" cy="1810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3" name="Picture 1027" descr="1872nodsi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04664"/>
            <a:ext cx="3672408" cy="2754306"/>
          </a:xfrm>
          <a:prstGeom prst="rect">
            <a:avLst/>
          </a:prstGeom>
          <a:noFill/>
        </p:spPr>
      </p:pic>
      <p:sp>
        <p:nvSpPr>
          <p:cNvPr id="163844" name="Rectangle 1028"/>
          <p:cNvSpPr>
            <a:spLocks noChangeArrowheads="1"/>
          </p:cNvSpPr>
          <p:nvPr/>
        </p:nvSpPr>
        <p:spPr bwMode="auto">
          <a:xfrm>
            <a:off x="5292080" y="1268760"/>
            <a:ext cx="2880320" cy="4320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sz="1600" b="1" dirty="0"/>
              <a:t>GRANULOMA SILICÓTICO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4427984" y="2996952"/>
          <a:ext cx="416046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PI3" r:id="rId5" imgW="2666667" imgH="2552381" progId="">
                  <p:embed/>
                </p:oleObj>
              </mc:Choice>
              <mc:Fallback>
                <p:oleObj name="PI3" r:id="rId5" imgW="2666667" imgH="255238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996952"/>
                        <a:ext cx="4160462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1600" y="6093296"/>
            <a:ext cx="6474296" cy="57606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kumimoji="0" lang="pt-BR" b="1" dirty="0">
                <a:latin typeface="Times New Roman" pitchFamily="18" charset="0"/>
              </a:rPr>
              <a:t>microscopia à luz polarizada </a:t>
            </a:r>
            <a:r>
              <a:rPr kumimoji="0" lang="pt-BR" b="1" dirty="0">
                <a:latin typeface="Times New Roman" pitchFamily="18" charset="0"/>
                <a:sym typeface="Wingdings" pitchFamily="2" charset="2"/>
              </a:rPr>
              <a:t></a:t>
            </a:r>
            <a:r>
              <a:rPr kumimoji="0" lang="pt-BR" b="1" dirty="0">
                <a:latin typeface="Times New Roman" pitchFamily="18" charset="0"/>
              </a:rPr>
              <a:t> partículas birrefringentes</a:t>
            </a:r>
            <a:endParaRPr kumimoji="0" lang="pt-BR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pulmonar</a:t>
            </a:r>
            <a:endParaRPr lang="pt-BR" dirty="0"/>
          </a:p>
        </p:txBody>
      </p:sp>
      <p:graphicFrame>
        <p:nvGraphicFramePr>
          <p:cNvPr id="39940" name="Object 19"/>
          <p:cNvGraphicFramePr>
            <a:graphicFrameLocks noGrp="1" noChangeAspect="1"/>
          </p:cNvGraphicFramePr>
          <p:nvPr>
            <p:ph idx="1"/>
          </p:nvPr>
        </p:nvGraphicFramePr>
        <p:xfrm>
          <a:off x="1841500" y="1774825"/>
          <a:ext cx="5461000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Foto do Photo Editor" r:id="rId4" imgW="7992591" imgH="6771429" progId="">
                  <p:embed/>
                </p:oleObj>
              </mc:Choice>
              <mc:Fallback>
                <p:oleObj name="Foto do Photo Editor" r:id="rId4" imgW="7992591" imgH="6771429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1774825"/>
                        <a:ext cx="5461000" cy="4625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39" name="Picture 13" descr="collage-spiropro-fv-fueller-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99312" y="4293096"/>
            <a:ext cx="1944688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147248" cy="1340768"/>
          </a:xfrm>
        </p:spPr>
        <p:txBody>
          <a:bodyPr>
            <a:normAutofit/>
          </a:bodyPr>
          <a:lstStyle/>
          <a:p>
            <a:r>
              <a:rPr lang="pt-BR" sz="4400" dirty="0" smtClean="0"/>
              <a:t>Há cura?</a:t>
            </a:r>
            <a:endParaRPr lang="pt-BR" sz="44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507288" cy="4536504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dirty="0" smtClean="0">
                <a:cs typeface="Arial" pitchFamily="34" charset="0"/>
              </a:rPr>
              <a:t>Não </a:t>
            </a:r>
            <a:r>
              <a:rPr lang="pt-BR" dirty="0">
                <a:cs typeface="Arial" pitchFamily="34" charset="0"/>
              </a:rPr>
              <a:t>existe um tratamento eficaz para esta doença que, além de irreversível, costuma progredir mesmo após o paciente haver deixado a ocupação que causou a doença</a:t>
            </a:r>
            <a:r>
              <a:rPr lang="pt-BR" dirty="0" smtClean="0">
                <a:cs typeface="Arial" pitchFamily="34" charset="0"/>
              </a:rPr>
              <a:t>.</a:t>
            </a:r>
            <a:r>
              <a:rPr lang="pt-BR" dirty="0" smtClean="0"/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None/>
            </a:pPr>
            <a:r>
              <a:rPr lang="pt-BR" sz="4400" b="1" dirty="0" smtClean="0"/>
              <a:t>Então, por que tratar?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dirty="0" smtClean="0"/>
              <a:t>Para aliviar os sintomas e desse modo melhorar a qualidade de vida do paciente.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pt-BR" dirty="0" smtClean="0"/>
              <a:t>Para curar algumas de suas complicações.</a:t>
            </a:r>
          </a:p>
        </p:txBody>
      </p:sp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250824" y="4797152"/>
            <a:ext cx="8497639" cy="180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467544" y="2420888"/>
            <a:ext cx="7920880" cy="3600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125000"/>
            </a:pPr>
            <a:r>
              <a:rPr lang="pt-BR" sz="3200" dirty="0"/>
              <a:t>		Termo criado por Zenker, em 1866, para designar um grupo de doenças crônicas do parênquima pulmonar que se originam da exposição a poeiras fibrosantes. Em 1971, este termo foi redefinido como sendo o acúmulo de poeiras nos pulmões + a reação tecidual à sua presença.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pt-BR" sz="3200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3528" y="0"/>
            <a:ext cx="8496944" cy="140817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Pneumoconiose</a:t>
            </a:r>
            <a:endParaRPr lang="pt-BR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25000"/>
            </a:pPr>
            <a:r>
              <a:rPr lang="pt-BR" dirty="0" smtClean="0"/>
              <a:t>Prognóstico</a:t>
            </a:r>
            <a:endParaRPr lang="pt-BR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2060848"/>
            <a:ext cx="8496944" cy="3960439"/>
          </a:xfrm>
        </p:spPr>
        <p:txBody>
          <a:bodyPr/>
          <a:lstStyle/>
          <a:p>
            <a:pPr algn="just">
              <a:buSzPct val="125000"/>
            </a:pPr>
            <a:r>
              <a:rPr lang="pt-BR" dirty="0"/>
              <a:t>BOM, com a lenta progressão (em décadas) da doença nas formas simples.</a:t>
            </a:r>
          </a:p>
          <a:p>
            <a:pPr algn="just">
              <a:buSzPct val="125000"/>
            </a:pPr>
            <a:r>
              <a:rPr lang="pt-BR" dirty="0"/>
              <a:t>RUIM, com a intercalação de infecções broncopulmonares (inclusive TB) e com a progressão da doença para a insuficiência respiratória e o </a:t>
            </a:r>
            <a:r>
              <a:rPr lang="pt-BR" i="1" dirty="0"/>
              <a:t>cor pulmonale</a:t>
            </a:r>
            <a:r>
              <a:rPr lang="pt-BR" dirty="0"/>
              <a:t> crônicos, nas formas aceleradas e complicadas.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125000"/>
            </a:pPr>
            <a:r>
              <a:rPr lang="pt-BR" dirty="0" smtClean="0"/>
              <a:t>O que é o </a:t>
            </a:r>
            <a:r>
              <a:rPr lang="pt-BR" dirty="0" smtClean="0"/>
              <a:t>asbesto (amianto)</a:t>
            </a:r>
            <a:endParaRPr lang="pt-BR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772816"/>
            <a:ext cx="8496944" cy="424847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dirty="0"/>
              <a:t>Asbesto </a:t>
            </a:r>
            <a:r>
              <a:rPr lang="pt-BR" dirty="0" smtClean="0"/>
              <a:t>ou amianto é </a:t>
            </a:r>
            <a:r>
              <a:rPr lang="pt-BR" dirty="0"/>
              <a:t>uma família de silicatos cristalizados na forma fibrosa.</a:t>
            </a:r>
          </a:p>
          <a:p>
            <a:pPr algn="just"/>
            <a:r>
              <a:rPr lang="pt-BR" dirty="0"/>
              <a:t>O Brasil é um dos grandes produtores mundiais de </a:t>
            </a:r>
            <a:r>
              <a:rPr lang="pt-BR" dirty="0" err="1"/>
              <a:t>crisotila</a:t>
            </a:r>
            <a:r>
              <a:rPr lang="pt-BR" dirty="0"/>
              <a:t>, com a ocorrência da mineração de superfície no </a:t>
            </a:r>
            <a:r>
              <a:rPr lang="pt-BR" dirty="0" smtClean="0"/>
              <a:t>Estado </a:t>
            </a:r>
            <a:r>
              <a:rPr lang="pt-BR" dirty="0"/>
              <a:t>de </a:t>
            </a:r>
            <a:r>
              <a:rPr lang="pt-BR" dirty="0" smtClean="0"/>
              <a:t>Goiás (Minaçu).</a:t>
            </a:r>
            <a:endParaRPr lang="pt-BR" dirty="0"/>
          </a:p>
          <a:p>
            <a:pPr algn="just"/>
            <a:r>
              <a:rPr lang="pt-BR" dirty="0"/>
              <a:t>Cerca de 80% da produção brasileira é consumida no mercado interno, notadamente na fabricação de produtos de cimento-amianto, materiais de fricção (pastilhas de freio) e de vedação, pisos e produtos têxteis (mantas e tecidos resistentes ao fogo</a:t>
            </a:r>
            <a:r>
              <a:rPr lang="pt-BR" dirty="0" smtClean="0"/>
              <a:t>).</a:t>
            </a:r>
          </a:p>
          <a:p>
            <a:pPr algn="just"/>
            <a:r>
              <a:rPr lang="pt-BR" dirty="0" smtClean="0"/>
              <a:t>Banimento: UE | Leis estaduais ►Processo no STF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5942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38792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PI3" r:id="rId3" imgW="2857143" imgH="1838095" progId="PI3.Image">
                  <p:embed/>
                </p:oleObj>
              </mc:Choice>
              <mc:Fallback>
                <p:oleObj name="PI3" r:id="rId3" imgW="2857143" imgH="1838095" progId="PI3.Im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3400" y="304800"/>
            <a:ext cx="8001000" cy="1828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This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photomicrograph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shows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an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asbestos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body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under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higher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magnification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, </a:t>
            </a:r>
          </a:p>
          <a:p>
            <a:pPr algn="just"/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surrounded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by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alveolar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macrophages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. Asbestos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bodies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are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not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simply</a:t>
            </a:r>
            <a:endParaRPr kumimoji="1" lang="pt-BR" dirty="0">
              <a:solidFill>
                <a:srgbClr val="000000"/>
              </a:solidFill>
              <a:latin typeface="Tahoma" pitchFamily="34" charset="0"/>
            </a:endParaRPr>
          </a:p>
          <a:p>
            <a:pPr algn="just"/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asbestos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fibres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but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are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characterised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by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covering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containing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iron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and</a:t>
            </a:r>
            <a:endParaRPr kumimoji="1" lang="pt-BR" dirty="0">
              <a:solidFill>
                <a:srgbClr val="000000"/>
              </a:solidFill>
              <a:latin typeface="Tahoma" pitchFamily="34" charset="0"/>
            </a:endParaRPr>
          </a:p>
          <a:p>
            <a:pPr algn="just"/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protein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(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ferritin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).</a:t>
            </a:r>
          </a:p>
          <a:p>
            <a:pPr algn="just"/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Note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also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the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small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dark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inclusions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in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many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of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the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macrophages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-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these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are </a:t>
            </a:r>
          </a:p>
          <a:p>
            <a:pPr algn="just"/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probably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the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consequence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of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kumimoji="1" lang="pt-BR" dirty="0" err="1">
                <a:solidFill>
                  <a:srgbClr val="000000"/>
                </a:solidFill>
                <a:latin typeface="Tahoma" pitchFamily="34" charset="0"/>
              </a:rPr>
              <a:t>tobacco</a:t>
            </a:r>
            <a:r>
              <a:rPr kumimoji="1" lang="pt-BR" dirty="0">
                <a:solidFill>
                  <a:srgbClr val="000000"/>
                </a:solidFill>
                <a:latin typeface="Tahoma" pitchFamily="34" charset="0"/>
              </a:rPr>
              <a:t> smoking.</a:t>
            </a:r>
          </a:p>
        </p:txBody>
      </p:sp>
    </p:spTree>
    <p:extLst>
      <p:ext uri="{BB962C8B-B14F-4D97-AF65-F5344CB8AC3E}">
        <p14:creationId xmlns:p14="http://schemas.microsoft.com/office/powerpoint/2010/main" val="36806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 smtClean="0"/>
              <a:t>Doenças asbesto-associadas</a:t>
            </a:r>
            <a:endParaRPr lang="pt-BR" sz="4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32403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b="1" dirty="0" err="1" smtClean="0"/>
              <a:t>Asbestose</a:t>
            </a:r>
            <a:r>
              <a:rPr lang="pt-BR" b="1" dirty="0" smtClean="0"/>
              <a:t> ►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LCFA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Doenças </a:t>
            </a:r>
            <a:r>
              <a:rPr lang="pt-BR" dirty="0"/>
              <a:t>pleurais </a:t>
            </a:r>
            <a:r>
              <a:rPr lang="pt-BR" dirty="0" smtClean="0"/>
              <a:t>benignas (derrame pleural, atelectasia redonda, espessamentos circunscritos ou difusos – c/ calcificações)</a:t>
            </a:r>
            <a:endParaRPr lang="pt-BR" dirty="0"/>
          </a:p>
          <a:p>
            <a:pPr>
              <a:lnSpc>
                <a:spcPct val="90000"/>
              </a:lnSpc>
            </a:pPr>
            <a:r>
              <a:rPr lang="pt-BR" dirty="0" err="1"/>
              <a:t>Mesoteliomas</a:t>
            </a:r>
            <a:r>
              <a:rPr lang="pt-BR" dirty="0"/>
              <a:t> </a:t>
            </a:r>
            <a:r>
              <a:rPr lang="pt-BR" dirty="0" smtClean="0"/>
              <a:t>malignos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Câncer </a:t>
            </a:r>
            <a:r>
              <a:rPr lang="pt-BR" dirty="0"/>
              <a:t>de </a:t>
            </a:r>
            <a:r>
              <a:rPr lang="pt-BR" dirty="0" smtClean="0"/>
              <a:t>pulmão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02" y="1628800"/>
            <a:ext cx="3166963" cy="212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4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640960" cy="1252728"/>
          </a:xfrm>
        </p:spPr>
        <p:txBody>
          <a:bodyPr>
            <a:normAutofit fontScale="90000"/>
          </a:bodyPr>
          <a:lstStyle/>
          <a:p>
            <a:r>
              <a:rPr lang="pt-BR" sz="4800" dirty="0" err="1" smtClean="0"/>
              <a:t>Pneumoconiose</a:t>
            </a:r>
            <a:r>
              <a:rPr lang="pt-BR" sz="4800" dirty="0" smtClean="0"/>
              <a:t> dos trabalhadores de carvão</a:t>
            </a:r>
            <a:endParaRPr lang="pt-BR" sz="4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80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 smtClean="0"/>
              <a:t>Carvão mineral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Sul do Brasil ► SC ► Criciúma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População exposta: em número flutuante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Poeiras geradas em operações de extração, transporte e armazenamento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Poeiras mistas c/ sílica</a:t>
            </a:r>
          </a:p>
          <a:p>
            <a:pPr>
              <a:lnSpc>
                <a:spcPct val="90000"/>
              </a:lnSpc>
            </a:pPr>
            <a:r>
              <a:rPr lang="pt-BR" dirty="0" smtClean="0"/>
              <a:t>De deposição </a:t>
            </a:r>
            <a:r>
              <a:rPr lang="pt-BR" dirty="0"/>
              <a:t>macular </a:t>
            </a:r>
            <a:r>
              <a:rPr lang="pt-BR" dirty="0" smtClean="0"/>
              <a:t>até, ocasionalmente, fibrose pulmonar progressiva</a:t>
            </a:r>
            <a:endParaRPr lang="pt-BR" dirty="0"/>
          </a:p>
          <a:p>
            <a:pPr>
              <a:lnSpc>
                <a:spcPct val="90000"/>
              </a:lnSpc>
            </a:pPr>
            <a:r>
              <a:rPr lang="pt-BR" dirty="0" err="1" smtClean="0"/>
              <a:t>RxT</a:t>
            </a:r>
            <a:r>
              <a:rPr lang="pt-BR" dirty="0" smtClean="0"/>
              <a:t>: lesões nodulares notadamente nos 2/3 superiores dos pulmões (como na silicose)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9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8136904" cy="936104"/>
          </a:xfrm>
        </p:spPr>
        <p:txBody>
          <a:bodyPr>
            <a:normAutofit/>
          </a:bodyPr>
          <a:lstStyle/>
          <a:p>
            <a:r>
              <a:rPr lang="pt-BR" sz="5400" dirty="0" smtClean="0"/>
              <a:t>Silicose no Brasil</a:t>
            </a:r>
            <a:endParaRPr lang="pt-BR" sz="5400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8424936" cy="50405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3600" dirty="0"/>
              <a:t>A silicose é a pneumoconiose de maior prevalência no </a:t>
            </a:r>
            <a:r>
              <a:rPr lang="pt-BR" sz="3600" dirty="0" smtClean="0"/>
              <a:t>Brasil.</a:t>
            </a:r>
            <a:endParaRPr lang="pt-BR" sz="3600" dirty="0"/>
          </a:p>
          <a:p>
            <a:pPr>
              <a:lnSpc>
                <a:spcPct val="120000"/>
              </a:lnSpc>
            </a:pPr>
            <a:r>
              <a:rPr lang="pt-BR" sz="3600" dirty="0"/>
              <a:t>Estimativas de casos e de expostos ao </a:t>
            </a:r>
            <a:r>
              <a:rPr lang="pt-BR" sz="3600" dirty="0" smtClean="0"/>
              <a:t>risco:</a:t>
            </a:r>
            <a:endParaRPr lang="pt-BR" sz="3600" dirty="0"/>
          </a:p>
          <a:p>
            <a:pPr lvl="1">
              <a:lnSpc>
                <a:spcPct val="120000"/>
              </a:lnSpc>
            </a:pPr>
            <a:r>
              <a:rPr lang="pt-BR" sz="3600" dirty="0"/>
              <a:t>30 mil casos (Mendes, 1978)</a:t>
            </a:r>
          </a:p>
          <a:p>
            <a:pPr lvl="1">
              <a:lnSpc>
                <a:spcPct val="120000"/>
              </a:lnSpc>
            </a:pPr>
            <a:r>
              <a:rPr lang="pt-BR" sz="3600" dirty="0"/>
              <a:t>6 milhões de trabalhadores expostos à </a:t>
            </a:r>
            <a:r>
              <a:rPr lang="pt-BR" sz="3600" dirty="0" smtClean="0"/>
              <a:t>sílica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155679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pt-BR" sz="4000" dirty="0" smtClean="0"/>
              <a:t>Taxas de prevalência da silicose no Brasil</a:t>
            </a:r>
            <a:r>
              <a:rPr lang="pt-BR" sz="3400" dirty="0" smtClean="0"/>
              <a:t/>
            </a:r>
            <a:br>
              <a:rPr lang="pt-BR" sz="3400" dirty="0" smtClean="0"/>
            </a:br>
            <a:r>
              <a:rPr lang="pt-BR" sz="3400" dirty="0" smtClean="0"/>
              <a:t> </a:t>
            </a:r>
            <a:r>
              <a:rPr lang="pt-BR" sz="2200" dirty="0" smtClean="0"/>
              <a:t>(FUNDACENTRO)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971600" y="2060848"/>
            <a:ext cx="7488831" cy="4176464"/>
          </a:xfrm>
        </p:spPr>
        <p:txBody>
          <a:bodyPr>
            <a:normAutofit/>
          </a:bodyPr>
          <a:lstStyle/>
          <a:p>
            <a:pPr lvl="1" eaLnBrk="1" hangingPunct="1">
              <a:buFont typeface="Wingdings" pitchFamily="2" charset="2"/>
              <a:buNone/>
            </a:pPr>
            <a:r>
              <a:rPr lang="pt-BR" sz="4000" dirty="0" smtClean="0"/>
              <a:t>Pedreiras: 3,0%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pt-BR" sz="4000" dirty="0" smtClean="0"/>
              <a:t>Cerâmicas: 3,9%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pt-BR" sz="4400" dirty="0" smtClean="0"/>
              <a:t>Fundições</a:t>
            </a:r>
            <a:r>
              <a:rPr lang="pt-BR" sz="4000" dirty="0" smtClean="0"/>
              <a:t>: 4,5%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pt-BR" sz="4000" dirty="0" smtClean="0"/>
              <a:t>Cavação de poços: 17,4%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pt-BR" sz="4000" dirty="0" smtClean="0"/>
              <a:t>Indústria naval: 23,6%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9144000" cy="1080120"/>
          </a:xfrm>
        </p:spPr>
        <p:txBody>
          <a:bodyPr>
            <a:noAutofit/>
          </a:bodyPr>
          <a:lstStyle/>
          <a:p>
            <a:r>
              <a:rPr lang="pt-BR" sz="4400" dirty="0" smtClean="0"/>
              <a:t>SILICOSE NO CEARÁ</a:t>
            </a:r>
            <a:br>
              <a:rPr lang="pt-BR" sz="4400" dirty="0" smtClean="0"/>
            </a:br>
            <a:r>
              <a:rPr lang="pt-BR" sz="4400" dirty="0" smtClean="0"/>
              <a:t>em cavadores de poços na RI</a:t>
            </a:r>
            <a:endParaRPr lang="pt-BR" sz="44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3238"/>
            <a:ext cx="8785225" cy="3743994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pt-BR" dirty="0" smtClean="0"/>
              <a:t>Estimativa de 1120 cavadores de poços na Serra da Ibiapaba</a:t>
            </a:r>
          </a:p>
          <a:p>
            <a:pPr algn="just" eaLnBrk="1" hangingPunct="1"/>
            <a:r>
              <a:rPr lang="pt-BR" dirty="0" smtClean="0"/>
              <a:t>Prevalência de silicose e possível silicose  de 180 (26,2%) em 687 cavadores de poços examinados da Serra da Ibiapaba (1995)</a:t>
            </a:r>
          </a:p>
          <a:p>
            <a:pPr algn="just" eaLnBrk="1" hangingPunct="1"/>
            <a:r>
              <a:rPr lang="pt-BR" dirty="0" smtClean="0"/>
              <a:t>Frequências altas de formas aceleradas e de óbitos (34/86 </a:t>
            </a:r>
            <a:r>
              <a:rPr lang="pt-BR" dirty="0" err="1" smtClean="0"/>
              <a:t>silicóticos</a:t>
            </a:r>
            <a:r>
              <a:rPr lang="pt-BR" dirty="0" smtClean="0"/>
              <a:t>, em 7 anos)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52" y="5661025"/>
            <a:ext cx="813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pt-BR" sz="2000" dirty="0">
                <a:latin typeface="Arial" charset="0"/>
              </a:rPr>
              <a:t>(Holanda MA e col. Silicose em cavadores de poços: história natural, epidemiologia e medidas de controle </a:t>
            </a:r>
            <a:r>
              <a:rPr lang="pt-BR" sz="2000" b="1" dirty="0">
                <a:latin typeface="Arial" charset="0"/>
              </a:rPr>
              <a:t>J </a:t>
            </a:r>
            <a:r>
              <a:rPr lang="pt-BR" sz="2000" b="1" dirty="0" err="1">
                <a:latin typeface="Arial" charset="0"/>
              </a:rPr>
              <a:t>Pneumol</a:t>
            </a:r>
            <a:r>
              <a:rPr lang="pt-BR" sz="2000" dirty="0">
                <a:latin typeface="Arial" charset="0"/>
              </a:rPr>
              <a:t> 1995;21:27-33)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Riscos da escavação de poços</a:t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 err="1" smtClean="0"/>
              <a:t>Hatem</a:t>
            </a:r>
            <a:r>
              <a:rPr lang="pt-BR" dirty="0" smtClean="0"/>
              <a:t> e Cavalcanti, modificado)</a:t>
            </a:r>
            <a:endParaRPr lang="pt-BR" dirty="0"/>
          </a:p>
        </p:txBody>
      </p:sp>
      <p:sp>
        <p:nvSpPr>
          <p:cNvPr id="4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775191"/>
            <a:ext cx="8229600" cy="4750153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pt-BR" dirty="0" smtClean="0"/>
              <a:t>Ambientais</a:t>
            </a:r>
          </a:p>
          <a:p>
            <a:pPr lvl="1" algn="just" eaLnBrk="1" hangingPunct="1"/>
            <a:r>
              <a:rPr lang="pt-BR" dirty="0" smtClean="0"/>
              <a:t>sílica livre – concentração que ultrapassa em até 344 vezes o limite de tolerância permitido pelas leis brasileiras</a:t>
            </a:r>
          </a:p>
          <a:p>
            <a:pPr lvl="1" algn="just" eaLnBrk="1" hangingPunct="1"/>
            <a:r>
              <a:rPr lang="pt-BR" dirty="0" smtClean="0"/>
              <a:t>gases asfixiantes</a:t>
            </a:r>
          </a:p>
          <a:p>
            <a:r>
              <a:rPr lang="pt-BR" dirty="0" smtClean="0"/>
              <a:t>Operacionais</a:t>
            </a:r>
            <a:endParaRPr lang="pt-BR" dirty="0"/>
          </a:p>
          <a:p>
            <a:pPr lvl="1"/>
            <a:r>
              <a:rPr lang="pt-BR" dirty="0"/>
              <a:t>quedas</a:t>
            </a:r>
          </a:p>
          <a:p>
            <a:pPr lvl="1"/>
            <a:r>
              <a:rPr lang="pt-BR" dirty="0"/>
              <a:t>soterramentos</a:t>
            </a:r>
          </a:p>
          <a:p>
            <a:pPr lvl="1"/>
            <a:r>
              <a:rPr lang="pt-BR" dirty="0"/>
              <a:t>golpes</a:t>
            </a:r>
          </a:p>
          <a:p>
            <a:pPr lvl="1"/>
            <a:r>
              <a:rPr lang="pt-BR" dirty="0"/>
              <a:t>explosões</a:t>
            </a:r>
          </a:p>
          <a:p>
            <a:pPr lvl="1"/>
            <a:r>
              <a:rPr lang="pt-BR" dirty="0"/>
              <a:t>animais </a:t>
            </a:r>
            <a:r>
              <a:rPr lang="pt-BR" dirty="0" smtClean="0"/>
              <a:t>peçonhentos</a:t>
            </a:r>
            <a:endParaRPr lang="pt-BR" dirty="0"/>
          </a:p>
          <a:p>
            <a:r>
              <a:rPr lang="pt-BR" dirty="0"/>
              <a:t>Ergonômicos</a:t>
            </a:r>
          </a:p>
          <a:p>
            <a:pPr lvl="1" algn="just" eaLnBrk="1" hangingPunct="1"/>
            <a:endParaRPr lang="pt-BR" dirty="0" smtClean="0"/>
          </a:p>
        </p:txBody>
      </p:sp>
      <p:pic>
        <p:nvPicPr>
          <p:cNvPr id="5" name="Picture 4" descr="imgpo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84984"/>
            <a:ext cx="33528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1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Medidas de controle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40559"/>
          </a:xfrm>
        </p:spPr>
        <p:txBody>
          <a:bodyPr/>
          <a:lstStyle/>
          <a:p>
            <a:r>
              <a:rPr lang="pt-BR" dirty="0" smtClean="0"/>
              <a:t>Ineficazes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118872" indent="0">
              <a:buNone/>
            </a:pPr>
            <a:r>
              <a:rPr lang="pt-BR" dirty="0" smtClean="0"/>
              <a:t>Eficazes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80049" y="2636912"/>
            <a:ext cx="7206073" cy="129614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sz="2400" dirty="0"/>
              <a:t>Controle da poeira em ambiente de trabalho inviável econômica e </a:t>
            </a:r>
            <a:r>
              <a:rPr lang="pt-BR" sz="2400" dirty="0" smtClean="0"/>
              <a:t>operacionalmente</a:t>
            </a:r>
            <a:endParaRPr lang="pt-BR" sz="2400" dirty="0"/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sz="2400" dirty="0" smtClean="0"/>
              <a:t>EPI </a:t>
            </a:r>
            <a:r>
              <a:rPr lang="pt-BR" sz="2400" dirty="0"/>
              <a:t>ineficazes para a situação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87622" y="4941168"/>
            <a:ext cx="7206073" cy="13960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sz="2400" dirty="0"/>
              <a:t>Distribuição democrática da água para a população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sz="2400" dirty="0"/>
              <a:t>Intervenção educativa preventiva primária (IEPP) para estimular a interrupção da atividade de cavar</a:t>
            </a:r>
          </a:p>
        </p:txBody>
      </p:sp>
    </p:spTree>
    <p:extLst>
      <p:ext uri="{BB962C8B-B14F-4D97-AF65-F5344CB8AC3E}">
        <p14:creationId xmlns:p14="http://schemas.microsoft.com/office/powerpoint/2010/main" val="29743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51520" y="1988840"/>
            <a:ext cx="8640960" cy="46805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pt-BR" sz="3200" dirty="0" smtClean="0"/>
              <a:t>NÃO </a:t>
            </a:r>
            <a:r>
              <a:rPr lang="pt-BR" sz="3200" dirty="0"/>
              <a:t>FIBROGÊNICAS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lang="pt-BR" sz="3200" dirty="0" smtClean="0"/>
              <a:t>Siderose, estanose e baritose</a:t>
            </a:r>
            <a:endParaRPr lang="pt-BR" sz="32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pt-BR" sz="3200" dirty="0"/>
              <a:t>FIBROGÊNICAS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lang="pt-BR" sz="3200" b="1" dirty="0"/>
              <a:t>Silicose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lang="pt-BR" sz="3200" dirty="0"/>
              <a:t>Asbestose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lang="pt-BR" sz="3200" dirty="0"/>
              <a:t>Pneumoconiose dos </a:t>
            </a:r>
            <a:r>
              <a:rPr lang="pt-BR" sz="3200" dirty="0" smtClean="0"/>
              <a:t>trabalhadores </a:t>
            </a:r>
            <a:r>
              <a:rPr lang="pt-BR" sz="3200" dirty="0"/>
              <a:t>de </a:t>
            </a:r>
            <a:r>
              <a:rPr lang="pt-BR" sz="3200" dirty="0" smtClean="0"/>
              <a:t>carvão</a:t>
            </a:r>
            <a:endParaRPr lang="pt-BR" sz="32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90000"/>
            </a:pPr>
            <a:r>
              <a:rPr lang="pt-BR" sz="3200" dirty="0" smtClean="0"/>
              <a:t>Outras</a:t>
            </a:r>
            <a:endParaRPr lang="pt-BR" sz="32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>
            <a:normAutofit/>
          </a:bodyPr>
          <a:lstStyle/>
          <a:p>
            <a:r>
              <a:rPr lang="pt-BR" sz="4800" dirty="0" smtClean="0"/>
              <a:t>Pneumoconioses. Principais tipos</a:t>
            </a:r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6172200" y="1143000"/>
          <a:ext cx="22161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Photo Editor Photo" r:id="rId4" imgW="2553056" imgH="4648849" progId="MSPhotoEd.3">
                  <p:embed/>
                </p:oleObj>
              </mc:Choice>
              <mc:Fallback>
                <p:oleObj name="Photo Editor Photo" r:id="rId4" imgW="2553056" imgH="464884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143000"/>
                        <a:ext cx="22161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1066800" y="381000"/>
          <a:ext cx="333375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Imagem de bitmap" r:id="rId6" imgW="3333333" imgH="1561905" progId="Paint.Picture">
                  <p:embed/>
                </p:oleObj>
              </mc:Choice>
              <mc:Fallback>
                <p:oleObj name="Imagem de bitmap" r:id="rId6" imgW="3333333" imgH="15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1000"/>
                        <a:ext cx="333375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1066800" y="3505200"/>
          <a:ext cx="3352800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PI3" r:id="rId8" imgW="1428571" imgH="1009524" progId="PI3.Image">
                  <p:embed/>
                </p:oleObj>
              </mc:Choice>
              <mc:Fallback>
                <p:oleObj name="PI3" r:id="rId8" imgW="1428571" imgH="1009524" progId="PI3.Im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3352800" cy="236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6248400" y="5334000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PERFURAÇÃO</a:t>
            </a:r>
          </a:p>
          <a:p>
            <a:pPr algn="ctr"/>
            <a:r>
              <a:rPr lang="pt-BR"/>
              <a:t>MECÂNICA</a:t>
            </a: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905000" y="5943600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CISTERNAS </a:t>
            </a:r>
          </a:p>
          <a:p>
            <a:pPr algn="ctr"/>
            <a:r>
              <a:rPr lang="pt-BR"/>
              <a:t>DE PLACAS</a:t>
            </a:r>
          </a:p>
        </p:txBody>
      </p:sp>
      <p:sp>
        <p:nvSpPr>
          <p:cNvPr id="9223" name="Rectangle 9"/>
          <p:cNvSpPr>
            <a:spLocks noChangeArrowheads="1"/>
          </p:cNvSpPr>
          <p:nvPr/>
        </p:nvSpPr>
        <p:spPr bwMode="auto">
          <a:xfrm>
            <a:off x="1828800" y="2590800"/>
            <a:ext cx="2057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/>
              <a:t>AÇUDE</a:t>
            </a:r>
          </a:p>
          <a:p>
            <a:pPr algn="ctr"/>
            <a:r>
              <a:rPr lang="pt-BR"/>
              <a:t>JABURU II</a:t>
            </a:r>
          </a:p>
        </p:txBody>
      </p:sp>
    </p:spTree>
    <p:extLst>
      <p:ext uri="{BB962C8B-B14F-4D97-AF65-F5344CB8AC3E}">
        <p14:creationId xmlns:p14="http://schemas.microsoft.com/office/powerpoint/2010/main" val="14691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48431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pt-BR" sz="4000" dirty="0" smtClean="0"/>
              <a:t>SILICOSE NO CEARÁ</a:t>
            </a:r>
            <a:r>
              <a:rPr lang="pt-BR" sz="3000" dirty="0" smtClean="0"/>
              <a:t/>
            </a:r>
            <a:br>
              <a:rPr lang="pt-BR" sz="3000" dirty="0" smtClean="0"/>
            </a:br>
            <a:r>
              <a:rPr lang="pt-BR" sz="3000" dirty="0" smtClean="0"/>
              <a:t>Distribuição por ocupações. Experiência pessoal (*)</a:t>
            </a:r>
          </a:p>
        </p:txBody>
      </p:sp>
      <p:graphicFrame>
        <p:nvGraphicFramePr>
          <p:cNvPr id="23587" name="Group 35"/>
          <p:cNvGraphicFramePr>
            <a:graphicFrameLocks noGrp="1"/>
          </p:cNvGraphicFramePr>
          <p:nvPr/>
        </p:nvGraphicFramePr>
        <p:xfrm>
          <a:off x="1763688" y="1628800"/>
          <a:ext cx="6336704" cy="4320482"/>
        </p:xfrm>
        <a:graphic>
          <a:graphicData uri="http://schemas.openxmlformats.org/drawingml/2006/table">
            <a:tbl>
              <a:tblPr/>
              <a:tblGrid>
                <a:gridCol w="4653278"/>
                <a:gridCol w="1683426"/>
              </a:tblGrid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Profissão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Casos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914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Cavadores de poços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4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Pedreiras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Jateamento de areia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Cerâmica branca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Diatomito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6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179512" y="6093296"/>
            <a:ext cx="8712968" cy="6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pt-BR" i="1" dirty="0" smtClean="0"/>
              <a:t>(*) Períodos: </a:t>
            </a:r>
            <a:r>
              <a:rPr lang="pt-BR" i="1" dirty="0"/>
              <a:t>1999 - 2006 para os cavadores de </a:t>
            </a:r>
            <a:r>
              <a:rPr lang="pt-BR" i="1" dirty="0" smtClean="0"/>
              <a:t>poços; 1993 </a:t>
            </a:r>
            <a:r>
              <a:rPr lang="pt-BR" i="1" dirty="0"/>
              <a:t>– 2006 para as outras profissões.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685800" y="1512888"/>
          <a:ext cx="7126288" cy="534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Slide" r:id="rId4" imgW="4396687" imgH="3298073" progId="PowerPoint.Slide.8">
                  <p:embed/>
                </p:oleObj>
              </mc:Choice>
              <mc:Fallback>
                <p:oleObj name="Slide" r:id="rId4" imgW="4396687" imgH="3298073" progId="PowerPoint.Slid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12888"/>
                        <a:ext cx="7126288" cy="534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395288" y="260350"/>
            <a:ext cx="8353425" cy="936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kumimoji="1" lang="pt-BR" b="1" dirty="0">
                <a:latin typeface="Arial" charset="0"/>
              </a:rPr>
              <a:t>SILICOSE EM CAVADORES DE POÇOS </a:t>
            </a:r>
          </a:p>
          <a:p>
            <a:pPr algn="ctr"/>
            <a:r>
              <a:rPr kumimoji="1" lang="pt-BR" b="1" dirty="0">
                <a:latin typeface="Arial" charset="0"/>
              </a:rPr>
              <a:t>MUNICÍPIOS COM OCORRÊNCIAS  DE CASOS </a:t>
            </a:r>
          </a:p>
          <a:p>
            <a:pPr algn="ctr"/>
            <a:r>
              <a:rPr kumimoji="1" lang="pt-BR" b="1" dirty="0">
                <a:latin typeface="Arial" charset="0"/>
              </a:rPr>
              <a:t>(1999 – 2006) </a:t>
            </a:r>
          </a:p>
        </p:txBody>
      </p:sp>
      <p:sp>
        <p:nvSpPr>
          <p:cNvPr id="7200" name="Rectangle 32"/>
          <p:cNvSpPr>
            <a:spLocks noChangeArrowheads="1"/>
          </p:cNvSpPr>
          <p:nvPr/>
        </p:nvSpPr>
        <p:spPr bwMode="auto">
          <a:xfrm>
            <a:off x="250825" y="2205038"/>
            <a:ext cx="1873250" cy="10795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dirty="0"/>
              <a:t>Ibiapaba</a:t>
            </a:r>
          </a:p>
          <a:p>
            <a:pPr algn="ctr"/>
            <a:r>
              <a:rPr lang="pt-BR" dirty="0"/>
              <a:t>8 municípios</a:t>
            </a:r>
          </a:p>
          <a:p>
            <a:pPr algn="ctr"/>
            <a:r>
              <a:rPr lang="pt-BR" b="1" dirty="0"/>
              <a:t>111</a:t>
            </a: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395288" y="3644900"/>
            <a:ext cx="1873250" cy="10795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dirty="0"/>
              <a:t>Poranga</a:t>
            </a:r>
          </a:p>
          <a:p>
            <a:pPr algn="ctr"/>
            <a:r>
              <a:rPr lang="pt-BR" dirty="0"/>
              <a:t>1 município</a:t>
            </a:r>
          </a:p>
          <a:p>
            <a:pPr algn="ctr"/>
            <a:r>
              <a:rPr lang="pt-BR" b="1" dirty="0"/>
              <a:t>1</a:t>
            </a:r>
          </a:p>
        </p:txBody>
      </p:sp>
      <p:sp>
        <p:nvSpPr>
          <p:cNvPr id="7202" name="Rectangle 34"/>
          <p:cNvSpPr>
            <a:spLocks noChangeArrowheads="1"/>
          </p:cNvSpPr>
          <p:nvPr/>
        </p:nvSpPr>
        <p:spPr bwMode="auto">
          <a:xfrm>
            <a:off x="6011863" y="5445125"/>
            <a:ext cx="1873250" cy="10810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dirty="0"/>
              <a:t>Carirí Oriental</a:t>
            </a:r>
          </a:p>
          <a:p>
            <a:pPr algn="ctr"/>
            <a:r>
              <a:rPr lang="pt-BR" dirty="0"/>
              <a:t>3 municípios</a:t>
            </a:r>
          </a:p>
          <a:p>
            <a:pPr algn="ctr"/>
            <a:r>
              <a:rPr lang="pt-BR" b="1" dirty="0"/>
              <a:t>8</a:t>
            </a:r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5291138" y="1412875"/>
            <a:ext cx="1873250" cy="10080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dirty="0"/>
              <a:t>Litoral Norte</a:t>
            </a:r>
          </a:p>
          <a:p>
            <a:pPr algn="ctr"/>
            <a:r>
              <a:rPr lang="pt-BR" dirty="0"/>
              <a:t>2 municípios</a:t>
            </a:r>
          </a:p>
          <a:p>
            <a:pPr algn="ctr"/>
            <a:r>
              <a:rPr lang="pt-BR" b="1" dirty="0"/>
              <a:t>3</a:t>
            </a:r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auto">
          <a:xfrm>
            <a:off x="7019925" y="2563813"/>
            <a:ext cx="1873250" cy="108108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 dirty="0"/>
              <a:t>RM Fortaleza</a:t>
            </a:r>
          </a:p>
          <a:p>
            <a:pPr algn="ctr"/>
            <a:r>
              <a:rPr lang="pt-BR" dirty="0"/>
              <a:t>2 municípios</a:t>
            </a:r>
          </a:p>
          <a:p>
            <a:pPr algn="ctr"/>
            <a:r>
              <a:rPr lang="pt-BR" b="1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419100" y="1314450"/>
          <a:ext cx="739140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Slide" r:id="rId4" imgW="4451461" imgH="3339258" progId="PowerPoint.Slide.8">
                  <p:embed/>
                </p:oleObj>
              </mc:Choice>
              <mc:Fallback>
                <p:oleObj name="Slide" r:id="rId4" imgW="4451461" imgH="3339258" progId="PowerPoint.Slid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314450"/>
                        <a:ext cx="7391400" cy="554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1" name="Group 19"/>
          <p:cNvGraphicFramePr>
            <a:graphicFrameLocks noGrp="1"/>
          </p:cNvGraphicFramePr>
          <p:nvPr/>
        </p:nvGraphicFramePr>
        <p:xfrm>
          <a:off x="6516688" y="4267200"/>
          <a:ext cx="2346325" cy="1898651"/>
        </p:xfrm>
        <a:graphic>
          <a:graphicData uri="http://schemas.openxmlformats.org/drawingml/2006/table">
            <a:tbl>
              <a:tblPr/>
              <a:tblGrid>
                <a:gridCol w="2346325"/>
              </a:tblGrid>
              <a:tr h="65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PEDREIRAS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MINAS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620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OUTRAS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914400" y="228600"/>
            <a:ext cx="7526338" cy="8969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kumimoji="1" lang="pt-BR" b="1" dirty="0">
                <a:latin typeface="Arial" charset="0"/>
              </a:rPr>
              <a:t>SILICOSE NO CEARÁ: OCORRÊNCIAS  DE CASOS </a:t>
            </a:r>
          </a:p>
          <a:p>
            <a:pPr algn="ctr"/>
            <a:r>
              <a:rPr kumimoji="1" lang="pt-BR" b="1" dirty="0">
                <a:latin typeface="Arial" charset="0"/>
              </a:rPr>
              <a:t>POR MUNICÍPIOS EM OUTRAS </a:t>
            </a:r>
            <a:r>
              <a:rPr kumimoji="1" lang="pt-BR" b="1" dirty="0" smtClean="0">
                <a:latin typeface="Arial" charset="0"/>
              </a:rPr>
              <a:t>OCUPAÇÕES</a:t>
            </a:r>
          </a:p>
          <a:p>
            <a:pPr algn="ctr"/>
            <a:r>
              <a:rPr kumimoji="1" lang="pt-BR" b="1" dirty="0" smtClean="0">
                <a:latin typeface="Arial" charset="0"/>
              </a:rPr>
              <a:t>(1993 – 2006)</a:t>
            </a:r>
            <a:endParaRPr kumimoji="1" lang="pt-BR" b="1" dirty="0">
              <a:latin typeface="Arial" charset="0"/>
            </a:endParaRP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611188" y="1773238"/>
          <a:ext cx="7900987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Gráfico" r:id="rId4" imgW="7524894" imgH="3362284" progId="MSGraph.Chart.8">
                  <p:embed followColorScheme="full"/>
                </p:oleObj>
              </mc:Choice>
              <mc:Fallback>
                <p:oleObj name="Gráfico" r:id="rId4" imgW="7524894" imgH="3362284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73238"/>
                        <a:ext cx="7900987" cy="36163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333375"/>
            <a:ext cx="90154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2800">
                <a:latin typeface="Tahoma" pitchFamily="34" charset="0"/>
              </a:rPr>
              <a:t>ÓBITOS-RESIDENTE POR SILICOSE NO CEARÁ: 129</a:t>
            </a:r>
            <a:br>
              <a:rPr lang="pt-BR" sz="2800">
                <a:latin typeface="Tahoma" pitchFamily="34" charset="0"/>
              </a:rPr>
            </a:br>
            <a:r>
              <a:rPr lang="pt-BR" sz="2800">
                <a:latin typeface="Tahoma" pitchFamily="34" charset="0"/>
              </a:rPr>
              <a:t>PERÍODO 1984 – 2005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914400" y="5734050"/>
            <a:ext cx="7618413" cy="86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endParaRPr kumimoji="1" lang="pt-BR" i="1">
              <a:latin typeface="Arial" charset="0"/>
            </a:endParaRPr>
          </a:p>
          <a:p>
            <a:pPr algn="r"/>
            <a:endParaRPr kumimoji="1" lang="pt-BR" i="1">
              <a:latin typeface="Arial" charset="0"/>
            </a:endParaRPr>
          </a:p>
          <a:p>
            <a:pPr algn="r"/>
            <a:r>
              <a:rPr kumimoji="1" lang="pt-BR" i="1">
                <a:latin typeface="Arial" charset="0"/>
              </a:rPr>
              <a:t>Fonte: Epidemiologia / SESA - CE</a:t>
            </a:r>
          </a:p>
          <a:p>
            <a:pPr algn="r"/>
            <a:endParaRPr kumimoji="1" lang="pt-BR" i="1">
              <a:latin typeface="Arial" charset="0"/>
            </a:endParaRPr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>
            <a:off x="896938" y="4581525"/>
            <a:ext cx="1371600" cy="685800"/>
          </a:xfrm>
          <a:prstGeom prst="upArrowCallout">
            <a:avLst>
              <a:gd name="adj1" fmla="val 50000"/>
              <a:gd name="adj2" fmla="val 50000"/>
              <a:gd name="adj3" fmla="val 16667"/>
              <a:gd name="adj4" fmla="val 6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pt-BR">
                <a:latin typeface="Arial" charset="0"/>
              </a:rPr>
              <a:t>Óbito 1</a:t>
            </a:r>
          </a:p>
        </p:txBody>
      </p:sp>
    </p:spTree>
    <p:extLst>
      <p:ext uri="{BB962C8B-B14F-4D97-AF65-F5344CB8AC3E}">
        <p14:creationId xmlns:p14="http://schemas.microsoft.com/office/powerpoint/2010/main" val="16202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3554" grpId="0"/>
      <p:bldP spid="23557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712968" cy="1080120"/>
          </a:xfrm>
        </p:spPr>
        <p:txBody>
          <a:bodyPr>
            <a:noAutofit/>
          </a:bodyPr>
          <a:lstStyle/>
          <a:p>
            <a:r>
              <a:rPr lang="pt-BR" sz="4400" dirty="0" smtClean="0"/>
              <a:t>Silicose em trabalhadores de pedreiras em Caridade. Conclusões</a:t>
            </a:r>
            <a:endParaRPr lang="pt-BR" sz="440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2816"/>
            <a:ext cx="8784976" cy="4699992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/>
              <a:t>A atividade de britagem em pedreiras praticada no distrito de Inhuporanga, município de Caridade – CE, ao ocasionar, dentre </a:t>
            </a:r>
            <a:r>
              <a:rPr lang="pt-BR" sz="2400" b="1" dirty="0"/>
              <a:t>102</a:t>
            </a:r>
            <a:r>
              <a:rPr lang="pt-BR" sz="2400" dirty="0"/>
              <a:t> indivíduos examinados, </a:t>
            </a:r>
            <a:r>
              <a:rPr lang="pt-BR" sz="2400" b="1" dirty="0"/>
              <a:t>45 (44,1%)</a:t>
            </a:r>
            <a:r>
              <a:rPr lang="pt-BR" sz="2400" dirty="0"/>
              <a:t> casos de silicose tem-se mostrado como de alto risco para adoecimento por </a:t>
            </a:r>
            <a:r>
              <a:rPr lang="pt-BR" sz="2400" dirty="0" smtClean="0"/>
              <a:t>silicose.</a:t>
            </a:r>
            <a:endParaRPr lang="pt-BR" sz="2400" dirty="0"/>
          </a:p>
          <a:p>
            <a:pPr algn="just">
              <a:lnSpc>
                <a:spcPct val="90000"/>
              </a:lnSpc>
            </a:pPr>
            <a:r>
              <a:rPr lang="pt-BR" sz="2400" dirty="0"/>
              <a:t>Dos 45 casos deste estudo, em </a:t>
            </a:r>
            <a:r>
              <a:rPr lang="pt-BR" sz="2400" b="1" dirty="0"/>
              <a:t>23 (51,1%)</a:t>
            </a:r>
            <a:r>
              <a:rPr lang="pt-BR" sz="2400" dirty="0"/>
              <a:t> deles a doença se apresentou sob a forma complicada (de mau prognóstico</a:t>
            </a:r>
            <a:r>
              <a:rPr lang="pt-BR" sz="2400" dirty="0" smtClean="0"/>
              <a:t>). </a:t>
            </a:r>
            <a:endParaRPr lang="pt-BR" sz="2400" dirty="0"/>
          </a:p>
          <a:p>
            <a:pPr algn="just">
              <a:lnSpc>
                <a:spcPct val="90000"/>
              </a:lnSpc>
            </a:pPr>
            <a:r>
              <a:rPr lang="pt-BR" sz="2400" b="1" dirty="0"/>
              <a:t>12 (26,6%)</a:t>
            </a:r>
            <a:r>
              <a:rPr lang="pt-BR" sz="2400" dirty="0"/>
              <a:t> pacientes vieram a falecer durante o período da </a:t>
            </a:r>
            <a:r>
              <a:rPr lang="pt-BR" sz="2400" dirty="0" smtClean="0"/>
              <a:t>observação.</a:t>
            </a:r>
            <a:endParaRPr lang="pt-BR" sz="2400" dirty="0"/>
          </a:p>
          <a:p>
            <a:pPr algn="just">
              <a:lnSpc>
                <a:spcPct val="90000"/>
              </a:lnSpc>
            </a:pPr>
            <a:r>
              <a:rPr lang="pt-BR" sz="2400" dirty="0"/>
              <a:t>A busca ativa, como vem sendo efetivada, poderá ainda detectar novos casos da </a:t>
            </a:r>
            <a:r>
              <a:rPr lang="pt-BR" sz="2400" dirty="0" smtClean="0"/>
              <a:t>doença.</a:t>
            </a:r>
            <a:endParaRPr lang="pt-BR" sz="2400" dirty="0"/>
          </a:p>
          <a:p>
            <a:pPr algn="just">
              <a:lnSpc>
                <a:spcPct val="90000"/>
              </a:lnSpc>
            </a:pPr>
            <a:r>
              <a:rPr lang="pt-BR" sz="2400" dirty="0"/>
              <a:t>O caráter marginal de funcionamento das pedreiras tem dificultado a implantação das medidas de controle e de erradicação da silicose na </a:t>
            </a:r>
            <a:r>
              <a:rPr lang="pt-BR" sz="2400" dirty="0" smtClean="0"/>
              <a:t>região.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058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Silicose em trabalhadores de cerâmica branca.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556792"/>
            <a:ext cx="5472608" cy="4968551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pt-BR" sz="2400" dirty="0" smtClean="0"/>
              <a:t>2001: 54 anos, sexo F, </a:t>
            </a:r>
            <a:endParaRPr kumimoji="1" lang="pt-BR" sz="2400" dirty="0"/>
          </a:p>
          <a:p>
            <a:pPr>
              <a:defRPr/>
            </a:pPr>
            <a:r>
              <a:rPr kumimoji="1" lang="pt-BR" sz="2400" dirty="0" smtClean="0"/>
              <a:t>Dispneia</a:t>
            </a:r>
            <a:endParaRPr kumimoji="1" lang="pt-BR" sz="2400" dirty="0"/>
          </a:p>
          <a:p>
            <a:pPr>
              <a:defRPr/>
            </a:pPr>
            <a:r>
              <a:rPr kumimoji="1" lang="pt-BR" sz="2400" dirty="0" smtClean="0"/>
              <a:t>Fumante, contato TB (esposo)</a:t>
            </a:r>
          </a:p>
          <a:p>
            <a:pPr>
              <a:defRPr/>
            </a:pPr>
            <a:r>
              <a:rPr kumimoji="1" lang="pt-BR" sz="2400" dirty="0" smtClean="0"/>
              <a:t>HO: trabalho em fábrica de pastilhas, 4 anos, s/ EPR, s/ exames</a:t>
            </a:r>
          </a:p>
          <a:p>
            <a:pPr>
              <a:defRPr/>
            </a:pPr>
            <a:r>
              <a:rPr kumimoji="1" lang="pt-BR" sz="2400" dirty="0" smtClean="0"/>
              <a:t>Pesq. BAAR –, PPD = </a:t>
            </a:r>
            <a:r>
              <a:rPr lang="pt-BR" dirty="0">
                <a:cs typeface="Times New Roman" pitchFamily="18" charset="0"/>
              </a:rPr>
              <a:t>0</a:t>
            </a:r>
            <a:r>
              <a:rPr lang="pt-BR" sz="2400" dirty="0">
                <a:cs typeface="Times New Roman" pitchFamily="18" charset="0"/>
              </a:rPr>
              <a:t> </a:t>
            </a:r>
            <a:r>
              <a:rPr lang="pt-BR" sz="2400" dirty="0" smtClean="0">
                <a:cs typeface="Times New Roman" pitchFamily="18" charset="0"/>
              </a:rPr>
              <a:t>mm</a:t>
            </a:r>
          </a:p>
          <a:p>
            <a:pPr>
              <a:defRPr/>
            </a:pPr>
            <a:r>
              <a:rPr kumimoji="1" lang="pt-BR" sz="2400" dirty="0" smtClean="0">
                <a:cs typeface="Times New Roman" pitchFamily="18" charset="0"/>
              </a:rPr>
              <a:t>RXT  e TCT ►</a:t>
            </a:r>
          </a:p>
          <a:p>
            <a:pPr>
              <a:defRPr/>
            </a:pPr>
            <a:r>
              <a:rPr kumimoji="1" lang="pt-BR" sz="2400" dirty="0"/>
              <a:t>Espirometria: DVO grau </a:t>
            </a:r>
            <a:r>
              <a:rPr kumimoji="1" lang="pt-BR" sz="2400" dirty="0" smtClean="0"/>
              <a:t>leve</a:t>
            </a:r>
            <a:endParaRPr kumimoji="1" lang="pt-BR" sz="2400" dirty="0"/>
          </a:p>
          <a:p>
            <a:pPr>
              <a:defRPr/>
            </a:pPr>
            <a:r>
              <a:rPr kumimoji="1" lang="pt-BR" sz="2400" dirty="0" smtClean="0"/>
              <a:t>BF c/ LB: normais </a:t>
            </a:r>
            <a:endParaRPr kumimoji="1" lang="pt-BR" sz="2400" dirty="0"/>
          </a:p>
          <a:p>
            <a:pPr>
              <a:defRPr/>
            </a:pPr>
            <a:r>
              <a:rPr kumimoji="1" lang="pt-BR" sz="2400" dirty="0" smtClean="0"/>
              <a:t>Biópsia: bronquite crônica inespecífica</a:t>
            </a:r>
            <a:endParaRPr kumimoji="1" lang="pt-BR" sz="2400" dirty="0"/>
          </a:p>
          <a:p>
            <a:pPr>
              <a:defRPr/>
            </a:pPr>
            <a:r>
              <a:rPr kumimoji="1" lang="pt-BR" sz="2400" dirty="0" err="1" smtClean="0"/>
              <a:t>Ex-esposo</a:t>
            </a:r>
            <a:r>
              <a:rPr kumimoji="1" lang="pt-BR" sz="2400" dirty="0" smtClean="0"/>
              <a:t>: mesma ocupação por maior período (15 anos), trat. TB 2x, muito sintomático</a:t>
            </a:r>
            <a:endParaRPr lang="pt-BR" sz="2400" dirty="0"/>
          </a:p>
          <a:p>
            <a:pPr marL="118872" indent="0">
              <a:buNone/>
            </a:pPr>
            <a:endParaRPr lang="pt-BR" sz="2400" dirty="0"/>
          </a:p>
        </p:txBody>
      </p:sp>
      <p:pic>
        <p:nvPicPr>
          <p:cNvPr id="5" name="Picture 5" descr="C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0152" y="1556792"/>
            <a:ext cx="2726879" cy="28103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 descr="C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2160" y="4537287"/>
            <a:ext cx="2654871" cy="217433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0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Pneumoconiose</a:t>
            </a:r>
            <a:r>
              <a:rPr lang="pt-BR" dirty="0" smtClean="0"/>
              <a:t> </a:t>
            </a:r>
            <a:r>
              <a:rPr lang="pt-BR" dirty="0" err="1" smtClean="0"/>
              <a:t>diatomítica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28800"/>
            <a:ext cx="5472608" cy="4896543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pt-BR" sz="2400" dirty="0"/>
              <a:t>BM, masculino, 56, trabalho com terra diatomácea (operações de calcinação e trituração) durante 20 anos.</a:t>
            </a:r>
          </a:p>
          <a:p>
            <a:pPr>
              <a:defRPr/>
            </a:pPr>
            <a:r>
              <a:rPr kumimoji="1" lang="pt-BR" sz="2400" dirty="0"/>
              <a:t>Doente há 5 anos: </a:t>
            </a:r>
            <a:r>
              <a:rPr kumimoji="1" lang="pt-BR" sz="2400" dirty="0" smtClean="0"/>
              <a:t>dispneia </a:t>
            </a:r>
            <a:r>
              <a:rPr kumimoji="1" lang="pt-BR" sz="2400" dirty="0"/>
              <a:t>(aliviada por </a:t>
            </a:r>
            <a:r>
              <a:rPr kumimoji="1" lang="pt-BR" sz="2400" dirty="0" err="1"/>
              <a:t>broncodilatadores</a:t>
            </a:r>
            <a:r>
              <a:rPr kumimoji="1" lang="pt-BR" sz="2400" dirty="0"/>
              <a:t>) e tosse produtiva.</a:t>
            </a:r>
          </a:p>
          <a:p>
            <a:pPr>
              <a:defRPr/>
            </a:pPr>
            <a:r>
              <a:rPr kumimoji="1" lang="pt-BR" sz="2400" dirty="0"/>
              <a:t>Fumante: 20 cigarros/dia x 42 anos.</a:t>
            </a:r>
          </a:p>
          <a:p>
            <a:pPr>
              <a:defRPr/>
            </a:pPr>
            <a:r>
              <a:rPr kumimoji="1" lang="pt-BR" sz="2400" dirty="0"/>
              <a:t>Ausculta pulmonar: roncos e sibilos.</a:t>
            </a:r>
          </a:p>
          <a:p>
            <a:pPr>
              <a:defRPr/>
            </a:pPr>
            <a:r>
              <a:rPr kumimoji="1" lang="pt-BR" sz="2400" dirty="0" err="1"/>
              <a:t>Broncofibroscopia</a:t>
            </a:r>
            <a:r>
              <a:rPr kumimoji="1" lang="pt-BR" sz="2400" dirty="0"/>
              <a:t>: bronquite crônica. </a:t>
            </a:r>
          </a:p>
          <a:p>
            <a:pPr>
              <a:defRPr/>
            </a:pPr>
            <a:r>
              <a:rPr kumimoji="1" lang="pt-BR" sz="2400" dirty="0"/>
              <a:t>Lavado brônquico: nada digno de nota.</a:t>
            </a:r>
          </a:p>
          <a:p>
            <a:pPr>
              <a:defRPr/>
            </a:pPr>
            <a:r>
              <a:rPr kumimoji="1" lang="pt-BR" sz="2400" dirty="0"/>
              <a:t>Espirometria: padrão obstrutivo em grau moderado.</a:t>
            </a:r>
            <a:endParaRPr lang="pt-BR" sz="2400" dirty="0"/>
          </a:p>
          <a:p>
            <a:pPr marL="118872" indent="0">
              <a:buNone/>
            </a:pPr>
            <a:endParaRPr lang="pt-BR" sz="2400" dirty="0"/>
          </a:p>
        </p:txBody>
      </p:sp>
      <p:pic>
        <p:nvPicPr>
          <p:cNvPr id="4" name="Picture 4" descr="Pg0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492896"/>
            <a:ext cx="3244476" cy="32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817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Parâmetros para a monitorização da exposição ocupacional à sílica – NR 7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104455"/>
          </a:xfrm>
          <a:ln w="38100">
            <a:noFill/>
          </a:ln>
        </p:spPr>
        <p:txBody>
          <a:bodyPr>
            <a:noAutofit/>
          </a:bodyPr>
          <a:lstStyle/>
          <a:p>
            <a:r>
              <a:rPr lang="pt-BR" sz="4000" dirty="0" smtClean="0"/>
              <a:t>Telerradiografia do tórax (OIT - 2000)</a:t>
            </a:r>
          </a:p>
          <a:p>
            <a:pPr lvl="1"/>
            <a:r>
              <a:rPr lang="pt-BR" sz="3600" dirty="0" smtClean="0"/>
              <a:t>Admissional </a:t>
            </a:r>
          </a:p>
          <a:p>
            <a:pPr lvl="1"/>
            <a:r>
              <a:rPr lang="pt-BR" sz="3600" dirty="0" smtClean="0"/>
              <a:t>Anual</a:t>
            </a:r>
          </a:p>
          <a:p>
            <a:r>
              <a:rPr lang="pt-BR" sz="4000" dirty="0" smtClean="0"/>
              <a:t>Espirometria</a:t>
            </a:r>
          </a:p>
          <a:p>
            <a:pPr lvl="1"/>
            <a:r>
              <a:rPr lang="pt-BR" sz="3600" dirty="0" smtClean="0"/>
              <a:t>Admissional</a:t>
            </a:r>
          </a:p>
          <a:p>
            <a:pPr lvl="1"/>
            <a:r>
              <a:rPr lang="pt-BR" sz="3600" dirty="0" smtClean="0"/>
              <a:t>Bienal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Leitura radiológica </a:t>
            </a:r>
            <a:br>
              <a:rPr lang="pt-BR" sz="4800" dirty="0" smtClean="0"/>
            </a:br>
            <a:r>
              <a:rPr lang="pt-BR" sz="4800" dirty="0" smtClean="0"/>
              <a:t>das pneumoconioses</a:t>
            </a:r>
            <a:endParaRPr lang="pt-BR" sz="4800" dirty="0"/>
          </a:p>
        </p:txBody>
      </p:sp>
      <p:pic>
        <p:nvPicPr>
          <p:cNvPr id="61442" name="Picture 2" descr="C:\Users\Paulo\Downloads\LRP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544132"/>
            <a:ext cx="5760640" cy="409890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107504" y="1556792"/>
            <a:ext cx="892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Desde 1930 - sua primeira versão - a Organização Internacional do Trabalho (OIT) adota, revisa e edita a classificação radiológica das pneumoconioses. A versão de 2000, em uso corrente, corresponde à sexta revisão.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8" name="Rectangle 6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784976" cy="1301006"/>
          </a:xfrm>
        </p:spPr>
        <p:txBody>
          <a:bodyPr>
            <a:noAutofit/>
          </a:bodyPr>
          <a:lstStyle/>
          <a:p>
            <a:r>
              <a:rPr lang="pt-BR" sz="4400" dirty="0" smtClean="0"/>
              <a:t>História natural das </a:t>
            </a:r>
            <a:r>
              <a:rPr lang="pt-BR" sz="4400" dirty="0" err="1" smtClean="0"/>
              <a:t>pneumopatias</a:t>
            </a:r>
            <a:r>
              <a:rPr lang="pt-BR" sz="4400" dirty="0" smtClean="0"/>
              <a:t> ocupacionais</a:t>
            </a:r>
            <a:endParaRPr lang="pt-BR" sz="4400" dirty="0"/>
          </a:p>
        </p:txBody>
      </p:sp>
      <p:graphicFrame>
        <p:nvGraphicFramePr>
          <p:cNvPr id="90117" name="Object 5"/>
          <p:cNvGraphicFramePr>
            <a:graphicFrameLocks noGrp="1" noChangeAspect="1"/>
          </p:cNvGraphicFramePr>
          <p:nvPr>
            <p:ph type="chart" idx="1"/>
          </p:nvPr>
        </p:nvGraphicFramePr>
        <p:xfrm>
          <a:off x="323528" y="1844824"/>
          <a:ext cx="8686808" cy="4432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Gráfico" r:id="rId4" imgW="7543800" imgH="4114800" progId="MSGraph.Chart.8">
                  <p:embed followColorScheme="full"/>
                </p:oleObj>
              </mc:Choice>
              <mc:Fallback>
                <p:oleObj name="Gráfico" r:id="rId4" imgW="7543800" imgH="4114800" progId="MSGraph.Chart.8">
                  <p:embed followColorScheme="full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44824"/>
                        <a:ext cx="8686808" cy="4432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Leitura recomendada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dirty="0" smtClean="0"/>
              <a:t>Meio impresso</a:t>
            </a:r>
          </a:p>
          <a:p>
            <a:pPr lvl="1">
              <a:buNone/>
            </a:pPr>
            <a:r>
              <a:rPr lang="pt-BR" dirty="0" smtClean="0"/>
              <a:t>Renê Mendes, Patologia do Trabalho. Ed. Atheneu</a:t>
            </a:r>
          </a:p>
          <a:p>
            <a:pPr lvl="1">
              <a:buNone/>
            </a:pPr>
            <a:r>
              <a:rPr lang="pt-BR" dirty="0" smtClean="0"/>
              <a:t>2010 CURRENT. McGrawHill</a:t>
            </a:r>
          </a:p>
          <a:p>
            <a:pPr lvl="1">
              <a:buNone/>
            </a:pPr>
            <a:r>
              <a:rPr lang="pt-BR" dirty="0" smtClean="0"/>
              <a:t>Segurança e Medicina do Trabalho. Ed. Saraiva</a:t>
            </a:r>
          </a:p>
          <a:p>
            <a:pPr>
              <a:buNone/>
            </a:pPr>
            <a:r>
              <a:rPr lang="pt-BR" dirty="0" smtClean="0"/>
              <a:t>Meio eletrônico</a:t>
            </a:r>
          </a:p>
          <a:p>
            <a:pPr lvl="1">
              <a:buNone/>
            </a:pPr>
            <a:r>
              <a:rPr lang="pt-BR" dirty="0" smtClean="0">
                <a:hlinkClick r:id="rId2"/>
              </a:rPr>
              <a:t>www.fundacentro.gov.br</a:t>
            </a:r>
            <a:r>
              <a:rPr lang="pt-BR" dirty="0" smtClean="0"/>
              <a:t> sílica e silicose</a:t>
            </a:r>
          </a:p>
          <a:p>
            <a:pPr lvl="1">
              <a:buNone/>
            </a:pPr>
            <a:r>
              <a:rPr lang="pt-BR" dirty="0" smtClean="0">
                <a:hlinkClick r:id="rId3"/>
              </a:rPr>
              <a:t>www.sbpt.org.br</a:t>
            </a:r>
            <a:r>
              <a:rPr lang="pt-BR" dirty="0" smtClean="0"/>
              <a:t> doenças resp. amb. e ocupac.</a:t>
            </a:r>
          </a:p>
          <a:p>
            <a:pPr lvl="1">
              <a:buNone/>
            </a:pPr>
            <a:r>
              <a:rPr lang="pt-BR" dirty="0" smtClean="0">
                <a:hlinkClick r:id="rId4"/>
              </a:rPr>
              <a:t>www.jornaldepneumologia.com.br</a:t>
            </a:r>
            <a:endParaRPr lang="pt-BR" dirty="0" smtClean="0"/>
          </a:p>
          <a:p>
            <a:pPr lvl="1">
              <a:buNone/>
            </a:pPr>
            <a:r>
              <a:rPr lang="pt-BR" dirty="0" smtClean="0">
                <a:hlinkClick r:id="rId5"/>
              </a:rPr>
              <a:t>www.pneumoatual.com.br</a:t>
            </a:r>
            <a:r>
              <a:rPr lang="pt-BR" dirty="0" smtClean="0"/>
              <a:t> doenças pulm. ocupac.</a:t>
            </a:r>
          </a:p>
          <a:p>
            <a:pPr lvl="1">
              <a:buNone/>
            </a:pPr>
            <a:r>
              <a:rPr lang="pt-BR" dirty="0" smtClean="0">
                <a:hlinkClick r:id="rId6"/>
              </a:rPr>
              <a:t>www.saude.gov.br</a:t>
            </a:r>
            <a:r>
              <a:rPr lang="pt-BR" dirty="0" smtClean="0"/>
              <a:t> protocolo </a:t>
            </a:r>
            <a:r>
              <a:rPr lang="pt-BR" dirty="0" err="1" smtClean="0"/>
              <a:t>pneumoconioses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671 - Curiosidades em </a:t>
            </a:r>
            <a:r>
              <a:rPr lang="pt-BR" dirty="0" err="1" smtClean="0"/>
              <a:t>pneumoconioses</a:t>
            </a:r>
            <a:r>
              <a:rPr lang="pt-BR" dirty="0" smtClean="0"/>
              <a:t> e assuntos afins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5"/>
            <a:ext cx="8229600" cy="3672409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18 - O slide do “P”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pt-BR" dirty="0" smtClean="0"/>
              <a:t>127 - Da </a:t>
            </a:r>
            <a:r>
              <a:rPr lang="pt-BR" dirty="0" err="1" smtClean="0"/>
              <a:t>vulcanologia</a:t>
            </a:r>
            <a:r>
              <a:rPr lang="pt-BR" dirty="0" smtClean="0"/>
              <a:t> para a pneumologia</a:t>
            </a:r>
            <a:endParaRPr lang="pt-BR" sz="3200" dirty="0" smtClean="0"/>
          </a:p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141 - </a:t>
            </a:r>
            <a:r>
              <a:rPr lang="pt-BR" sz="3200" dirty="0" err="1" smtClean="0"/>
              <a:t>Silicosis</a:t>
            </a:r>
            <a:r>
              <a:rPr lang="pt-BR" sz="3200" dirty="0" smtClean="0"/>
              <a:t> </a:t>
            </a:r>
            <a:r>
              <a:rPr lang="pt-BR" sz="3200" dirty="0"/>
              <a:t>blues</a:t>
            </a:r>
            <a:endParaRPr lang="pt-BR" sz="4000" dirty="0"/>
          </a:p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296 - A </a:t>
            </a:r>
            <a:r>
              <a:rPr lang="pt-BR" sz="3200" dirty="0"/>
              <a:t>toalha de </a:t>
            </a:r>
            <a:r>
              <a:rPr lang="pt-BR" sz="3200" dirty="0" smtClean="0"/>
              <a:t>mesa de Carlos </a:t>
            </a:r>
            <a:r>
              <a:rPr lang="pt-BR" sz="3200" dirty="0"/>
              <a:t>Magno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354 - Há risco de adquirir silicose na Lua?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662 - Fahrenheit </a:t>
            </a:r>
            <a:r>
              <a:rPr lang="pt-BR" sz="3200" dirty="0"/>
              <a:t>451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pt-BR" sz="3200" dirty="0" smtClean="0"/>
              <a:t>667 - O </a:t>
            </a:r>
            <a:r>
              <a:rPr lang="pt-BR" sz="3200" dirty="0" err="1" smtClean="0"/>
              <a:t>Diatomista</a:t>
            </a:r>
            <a:endParaRPr lang="pt-BR" sz="3200" dirty="0" smtClean="0"/>
          </a:p>
          <a:p>
            <a:pPr marL="0" indent="0">
              <a:buNone/>
            </a:pPr>
            <a:endParaRPr lang="pt-BR" sz="3200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sz="3200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1475656" y="5589240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Blog Acta </a:t>
            </a:r>
            <a:r>
              <a:rPr lang="pt-BR" sz="3600" dirty="0" err="1" smtClean="0"/>
              <a:t>Pulmonale</a:t>
            </a:r>
            <a:endParaRPr lang="pt-BR" sz="3600" dirty="0" smtClean="0"/>
          </a:p>
          <a:p>
            <a:r>
              <a:rPr lang="pt-BR" dirty="0" smtClean="0">
                <a:hlinkClick r:id="rId2"/>
              </a:rPr>
              <a:t>http://airblog-pg.blogspot.com.br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9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 smtClean="0"/>
              <a:t>Grato pela atenção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077200" cy="907528"/>
          </a:xfrm>
        </p:spPr>
        <p:txBody>
          <a:bodyPr>
            <a:normAutofit/>
          </a:bodyPr>
          <a:lstStyle/>
          <a:p>
            <a:pPr algn="r"/>
            <a:r>
              <a:rPr lang="pt-BR" sz="2800" dirty="0" smtClean="0"/>
              <a:t>pgcs@ig.com.br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55448"/>
            <a:ext cx="8568952" cy="1252728"/>
          </a:xfrm>
        </p:spPr>
        <p:txBody>
          <a:bodyPr>
            <a:normAutofit/>
          </a:bodyPr>
          <a:lstStyle/>
          <a:p>
            <a:r>
              <a:rPr lang="pt-BR" sz="5400" dirty="0"/>
              <a:t>Silicose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780928"/>
            <a:ext cx="7704856" cy="2592288"/>
          </a:xfrm>
          <a:ln w="38100">
            <a:noFill/>
          </a:ln>
        </p:spPr>
        <p:txBody>
          <a:bodyPr/>
          <a:lstStyle/>
          <a:p>
            <a:pPr algn="just">
              <a:buFontTx/>
              <a:buNone/>
            </a:pPr>
            <a:r>
              <a:rPr lang="pt-BR" sz="2800" dirty="0">
                <a:cs typeface="Arial" pitchFamily="34" charset="0"/>
              </a:rPr>
              <a:t>		</a:t>
            </a:r>
            <a:r>
              <a:rPr lang="pt-BR" dirty="0">
                <a:cs typeface="Arial" pitchFamily="34" charset="0"/>
              </a:rPr>
              <a:t>É uma doença pulmonar resultante da exposição do ser humano à poeira contendo sílica livre </a:t>
            </a:r>
            <a:r>
              <a:rPr lang="pt-BR" dirty="0" smtClean="0">
                <a:cs typeface="Arial" pitchFamily="34" charset="0"/>
              </a:rPr>
              <a:t>que existe </a:t>
            </a:r>
            <a:r>
              <a:rPr lang="pt-BR" dirty="0">
                <a:cs typeface="Arial" pitchFamily="34" charset="0"/>
              </a:rPr>
              <a:t>em determinados ambientes de trabalho.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0" y="-46691"/>
          <a:ext cx="9144000" cy="690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I3" r:id="rId3" imgW="676428" imgH="609498" progId="">
                  <p:embed/>
                </p:oleObj>
              </mc:Choice>
              <mc:Fallback>
                <p:oleObj name="PI3" r:id="rId3" imgW="676428" imgH="60949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46691"/>
                        <a:ext cx="9144000" cy="6904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rgbClr val="FFFFFF"/>
                </a:solidFill>
              </a:rPr>
              <a:t>ONDE EXISTE ESTA POEIRA?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971800"/>
            <a:ext cx="7848600" cy="24384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pt-BR" dirty="0">
                <a:solidFill>
                  <a:srgbClr val="FFFFFF"/>
                </a:solidFill>
              </a:rPr>
              <a:t>		A poeira contendo sílica livre </a:t>
            </a:r>
            <a:r>
              <a:rPr lang="pt-BR" dirty="0" smtClean="0">
                <a:solidFill>
                  <a:srgbClr val="FFFFFF"/>
                </a:solidFill>
              </a:rPr>
              <a:t>encontra-se </a:t>
            </a:r>
            <a:r>
              <a:rPr lang="pt-BR" dirty="0">
                <a:solidFill>
                  <a:srgbClr val="FFFFFF"/>
                </a:solidFill>
              </a:rPr>
              <a:t>presente em ambientes de trabalho nos quais, em algum momento, pedras ou areias são quebradas ou fragmentadas pela ação do ser humano. 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dun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625" y="1773238"/>
            <a:ext cx="3200400" cy="4038600"/>
          </a:xfrm>
          <a:prstGeom prst="rect">
            <a:avLst/>
          </a:prstGeom>
          <a:noFill/>
        </p:spPr>
      </p:pic>
      <p:pic>
        <p:nvPicPr>
          <p:cNvPr id="86019" name="Picture 3" descr="fmcg4_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1773238"/>
            <a:ext cx="3352800" cy="4038600"/>
          </a:xfrm>
          <a:prstGeom prst="rect">
            <a:avLst/>
          </a:prstGeom>
          <a:noFill/>
        </p:spPr>
      </p:pic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685800" y="381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pt-BR" sz="4400" b="1" dirty="0">
                <a:solidFill>
                  <a:schemeClr val="tx2"/>
                </a:solidFill>
                <a:latin typeface="Times New Roman" pitchFamily="18" charset="0"/>
              </a:rPr>
              <a:t>O CICLO DAS ROCHAS</a:t>
            </a:r>
          </a:p>
        </p:txBody>
      </p:sp>
      <p:sp>
        <p:nvSpPr>
          <p:cNvPr id="86021" name="AutoShape 5"/>
          <p:cNvSpPr>
            <a:spLocks noChangeArrowheads="1"/>
          </p:cNvSpPr>
          <p:nvPr/>
        </p:nvSpPr>
        <p:spPr bwMode="auto">
          <a:xfrm>
            <a:off x="4211638" y="3357563"/>
            <a:ext cx="936625" cy="576262"/>
          </a:xfrm>
          <a:prstGeom prst="leftRightArrow">
            <a:avLst>
              <a:gd name="adj1" fmla="val 50000"/>
              <a:gd name="adj2" fmla="val 32507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52928" cy="990600"/>
          </a:xfrm>
        </p:spPr>
        <p:txBody>
          <a:bodyPr/>
          <a:lstStyle/>
          <a:p>
            <a:pPr eaLnBrk="1" hangingPunct="1"/>
            <a:r>
              <a:rPr lang="pt-BR" dirty="0" smtClean="0"/>
              <a:t>Silício, sílica e silicato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2132856"/>
            <a:ext cx="8229600" cy="3456384"/>
          </a:xfrm>
        </p:spPr>
        <p:txBody>
          <a:bodyPr/>
          <a:lstStyle/>
          <a:p>
            <a:pPr algn="just" eaLnBrk="1" hangingPunct="1">
              <a:buSzPct val="125000"/>
              <a:buFontTx/>
              <a:buChar char="•"/>
            </a:pPr>
            <a:r>
              <a:rPr lang="pt-BR" dirty="0" smtClean="0"/>
              <a:t>SILÍCIO: o elemento Si, o segundo mais abundante na crosta terrestre</a:t>
            </a:r>
          </a:p>
          <a:p>
            <a:pPr algn="just" eaLnBrk="1" hangingPunct="1">
              <a:buSzPct val="125000"/>
              <a:buFontTx/>
              <a:buChar char="•"/>
            </a:pPr>
            <a:r>
              <a:rPr lang="pt-BR" dirty="0" smtClean="0"/>
              <a:t>SÍLICA: o composto SiO2, nas formas cristalina, </a:t>
            </a:r>
            <a:r>
              <a:rPr lang="pt-BR" dirty="0" err="1" smtClean="0"/>
              <a:t>criptocristalina</a:t>
            </a:r>
            <a:r>
              <a:rPr lang="pt-BR" dirty="0" smtClean="0"/>
              <a:t>  e amorfa</a:t>
            </a:r>
          </a:p>
          <a:p>
            <a:pPr algn="just" eaLnBrk="1" hangingPunct="1">
              <a:buSzPct val="125000"/>
              <a:buFontTx/>
              <a:buChar char="•"/>
            </a:pPr>
            <a:r>
              <a:rPr lang="pt-BR" dirty="0" smtClean="0"/>
              <a:t>SILICATO: estrutura complexa da sílica com cátion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96683" y="5805264"/>
            <a:ext cx="5832648" cy="6197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3200" b="1" dirty="0"/>
              <a:t>Cerca de 62% da crosta terrestre</a:t>
            </a:r>
          </a:p>
        </p:txBody>
      </p:sp>
    </p:spTree>
    <p:extLst>
      <p:ext uri="{BB962C8B-B14F-4D97-AF65-F5344CB8AC3E}">
        <p14:creationId xmlns:p14="http://schemas.microsoft.com/office/powerpoint/2010/main" val="25667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1391</TotalTime>
  <Words>1651</Words>
  <Application>Microsoft Office PowerPoint</Application>
  <PresentationFormat>Apresentação na tela (4:3)</PresentationFormat>
  <Paragraphs>367</Paragraphs>
  <Slides>52</Slides>
  <Notes>24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6</vt:i4>
      </vt:variant>
      <vt:variant>
        <vt:lpstr>Títulos de slides</vt:lpstr>
      </vt:variant>
      <vt:variant>
        <vt:i4>52</vt:i4>
      </vt:variant>
    </vt:vector>
  </HeadingPairs>
  <TitlesOfParts>
    <vt:vector size="59" baseType="lpstr">
      <vt:lpstr>Módulo</vt:lpstr>
      <vt:lpstr>Gráfico</vt:lpstr>
      <vt:lpstr>PI3</vt:lpstr>
      <vt:lpstr>Foto do Photo Editor</vt:lpstr>
      <vt:lpstr>Imagem de bitmap</vt:lpstr>
      <vt:lpstr>Photo Editor Photo</vt:lpstr>
      <vt:lpstr>Slide</vt:lpstr>
      <vt:lpstr>PNEUMOCONIOSES </vt:lpstr>
      <vt:lpstr>Roteiro</vt:lpstr>
      <vt:lpstr>Pneumoconiose</vt:lpstr>
      <vt:lpstr>Pneumoconioses. Principais tipos</vt:lpstr>
      <vt:lpstr>História natural das pneumopatias ocupacionais</vt:lpstr>
      <vt:lpstr>Silicose</vt:lpstr>
      <vt:lpstr>ONDE EXISTE ESTA POEIRA?</vt:lpstr>
      <vt:lpstr>Apresentação do PowerPoint</vt:lpstr>
      <vt:lpstr>Silício, sílica e silicato</vt:lpstr>
      <vt:lpstr>Sílica</vt:lpstr>
      <vt:lpstr>Da sílica à silicose</vt:lpstr>
      <vt:lpstr>Risco de adoecimento</vt:lpstr>
      <vt:lpstr>Limites de tolerância</vt:lpstr>
      <vt:lpstr>Patogênese</vt:lpstr>
      <vt:lpstr>Lesão básica</vt:lpstr>
      <vt:lpstr>Formas de silicose</vt:lpstr>
      <vt:lpstr>Sintomas</vt:lpstr>
      <vt:lpstr>Diagnóstico</vt:lpstr>
      <vt:lpstr>Profissões</vt:lpstr>
      <vt:lpstr>RxT: formas</vt:lpstr>
      <vt:lpstr>Silicotuberculose</vt:lpstr>
      <vt:lpstr>Apresentação do PowerPoint</vt:lpstr>
      <vt:lpstr>TCAR</vt:lpstr>
      <vt:lpstr>Outros exames</vt:lpstr>
      <vt:lpstr>Biópsia. Quando indicar</vt:lpstr>
      <vt:lpstr>Microscopia</vt:lpstr>
      <vt:lpstr>Apresentação do PowerPoint</vt:lpstr>
      <vt:lpstr>Função pulmonar</vt:lpstr>
      <vt:lpstr>Há cura?</vt:lpstr>
      <vt:lpstr>Prognóstico</vt:lpstr>
      <vt:lpstr>O que é o asbesto (amianto)</vt:lpstr>
      <vt:lpstr>Apresentação do PowerPoint</vt:lpstr>
      <vt:lpstr>Doenças asbesto-associadas</vt:lpstr>
      <vt:lpstr>Pneumoconiose dos trabalhadores de carvão</vt:lpstr>
      <vt:lpstr>Silicose no Brasil</vt:lpstr>
      <vt:lpstr>Taxas de prevalência da silicose no Brasil  (FUNDACENTRO)</vt:lpstr>
      <vt:lpstr>SILICOSE NO CEARÁ em cavadores de poços na RI</vt:lpstr>
      <vt:lpstr>Riscos da escavação de poços (Hatem e Cavalcanti, modificado)</vt:lpstr>
      <vt:lpstr>Medidas de controle</vt:lpstr>
      <vt:lpstr>Apresentação do PowerPoint</vt:lpstr>
      <vt:lpstr>SILICOSE NO CEARÁ Distribuição por ocupações. Experiência pessoal (*)</vt:lpstr>
      <vt:lpstr>Apresentação do PowerPoint</vt:lpstr>
      <vt:lpstr>Apresentação do PowerPoint</vt:lpstr>
      <vt:lpstr>Apresentação do PowerPoint</vt:lpstr>
      <vt:lpstr>Silicose em trabalhadores de pedreiras em Caridade. Conclusões</vt:lpstr>
      <vt:lpstr>Silicose em trabalhadores de cerâmica branca. </vt:lpstr>
      <vt:lpstr>Pneumoconiose diatomítica</vt:lpstr>
      <vt:lpstr>Parâmetros para a monitorização da exposição ocupacional à sílica – NR 7</vt:lpstr>
      <vt:lpstr>Leitura radiológica  das pneumoconioses</vt:lpstr>
      <vt:lpstr>Leitura recomendada</vt:lpstr>
      <vt:lpstr>671 - Curiosidades em pneumoconioses e assuntos afins</vt:lpstr>
      <vt:lpstr>Grato pela atenção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SILICOSE </dc:title>
  <dc:creator>Paulo</dc:creator>
  <cp:lastModifiedBy>Paulo Gurgel</cp:lastModifiedBy>
  <cp:revision>109</cp:revision>
  <dcterms:created xsi:type="dcterms:W3CDTF">2011-05-13T10:44:49Z</dcterms:created>
  <dcterms:modified xsi:type="dcterms:W3CDTF">2014-10-24T17:03:36Z</dcterms:modified>
</cp:coreProperties>
</file>